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257" r:id="rId3"/>
    <p:sldId id="258" r:id="rId4"/>
    <p:sldId id="301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FFCC"/>
    <a:srgbClr val="008000"/>
    <a:srgbClr val="FFFF99"/>
    <a:srgbClr val="CCECFF"/>
    <a:srgbClr val="CCFFCC"/>
    <a:srgbClr val="006600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106" d="100"/>
          <a:sy n="106" d="100"/>
        </p:scale>
        <p:origin x="-17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7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pt-BR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pt-BR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pt-BR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FC95C4-8CB0-4988-B059-CF8D5BA54169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948205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29147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4F0C7-DA32-402F-BDD7-C0C9846D89CF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874172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1C4EC6-D432-4F5F-AEAC-FE035CC6513D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287126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5CEAB-DB23-4FCB-A363-4761E1687B33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4099443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A0FFB-FE0A-4FF1-9C8A-27FCB5262920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31346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F6C8B9-0476-4C07-83FB-507CC37E8C66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87334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B7090-1CD1-4740-968F-E43E4BCDA1B3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160575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B3991-D7E9-4580-ACE3-E1674C8D1B79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909817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3114BA-3ABE-45F7-9910-1CDBE319BC01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4151203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23969-5874-4051-A014-FA0196C7FFF7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271536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E67477-8F31-4AAF-88F0-209E2FE07688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577625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C6D1D-E315-49E7-AD57-3359CA09847B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099322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text styles</a:t>
            </a:r>
          </a:p>
          <a:p>
            <a:pPr lvl="1"/>
            <a:r>
              <a:rPr lang="en-US" altLang="pt-BR" smtClean="0"/>
              <a:t>Second level</a:t>
            </a:r>
          </a:p>
          <a:p>
            <a:pPr lvl="2"/>
            <a:r>
              <a:rPr lang="en-US" altLang="pt-BR" smtClean="0"/>
              <a:t>Third level</a:t>
            </a:r>
          </a:p>
          <a:p>
            <a:pPr lvl="3"/>
            <a:r>
              <a:rPr lang="en-US" altLang="pt-BR" smtClean="0"/>
              <a:t>Fourth level</a:t>
            </a:r>
          </a:p>
          <a:p>
            <a:pPr lvl="4"/>
            <a:r>
              <a:rPr lang="en-US" altLang="pt-B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defTabSz="762000">
              <a:defRPr sz="1400" b="0"/>
            </a:lvl1pPr>
          </a:lstStyle>
          <a:p>
            <a:endParaRPr lang="en-US" alt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defTabSz="762000">
              <a:defRPr sz="1400" b="0"/>
            </a:lvl1pPr>
          </a:lstStyle>
          <a:p>
            <a:endParaRPr lang="en-US" alt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defTabSz="762000">
              <a:defRPr sz="1400" b="0"/>
            </a:lvl1pPr>
          </a:lstStyle>
          <a:p>
            <a:fld id="{29EBDE5E-74D0-4A76-9FB2-6D754DF72B92}" type="slidenum">
              <a:rPr lang="en-US" altLang="pt-BR"/>
              <a:pPr/>
              <a:t>‹nº›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audio" Target="../media/audio4.wav"/><Relationship Id="rId4" Type="http://schemas.openxmlformats.org/officeDocument/2006/relationships/audio" Target="../media/audio3.wav"/><Relationship Id="rId9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2.wav"/><Relationship Id="rId4" Type="http://schemas.openxmlformats.org/officeDocument/2006/relationships/audio" Target="../media/audio3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5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3.wav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5.wav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8.wav"/><Relationship Id="rId4" Type="http://schemas.openxmlformats.org/officeDocument/2006/relationships/audio" Target="../media/audio10.wav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9.wav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5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13.wav"/><Relationship Id="rId4" Type="http://schemas.openxmlformats.org/officeDocument/2006/relationships/audio" Target="../media/audio12.wav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wav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5.wav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5.wav"/><Relationship Id="rId4" Type="http://schemas.openxmlformats.org/officeDocument/2006/relationships/audio" Target="../media/audio6.wav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0.wav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451100" y="631825"/>
            <a:ext cx="44132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sz="5400">
                <a:solidFill>
                  <a:srgbClr val="800000"/>
                </a:solidFill>
              </a:rPr>
              <a:t>AVALIAÇÃO</a:t>
            </a:r>
            <a:endParaRPr lang="en-US" altLang="pt-BR" sz="5400">
              <a:solidFill>
                <a:srgbClr val="800000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812925" y="1979613"/>
            <a:ext cx="5556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chemeClr val="accent2"/>
                </a:solidFill>
              </a:rPr>
              <a:t>ELETRICIDADE BÁSICA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131840" y="3501008"/>
            <a:ext cx="3416000" cy="83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800" dirty="0" smtClean="0">
                <a:solidFill>
                  <a:srgbClr val="336600"/>
                </a:solidFill>
              </a:rPr>
              <a:t>MÓDULO I</a:t>
            </a:r>
            <a:endParaRPr lang="en-US" altLang="pt-BR" sz="4800" dirty="0">
              <a:solidFill>
                <a:srgbClr val="336600"/>
              </a:solidFill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uild="p" autoUpdateAnimBg="0"/>
      <p:bldP spid="3075" grpId="0" autoUpdateAnimBg="0"/>
      <p:bldP spid="3076" grpId="0" build="p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127125" y="379413"/>
            <a:ext cx="66214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0000FF"/>
                </a:solidFill>
              </a:rPr>
              <a:t>6 - Assinale a afirmativa correta: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65125" y="1341438"/>
            <a:ext cx="8321675" cy="4535487"/>
          </a:xfrm>
          <a:prstGeom prst="rect">
            <a:avLst/>
          </a:prstGeom>
          <a:solidFill>
            <a:srgbClr val="FFFF99"/>
          </a:solidFill>
          <a:ln w="57150">
            <a:solidFill>
              <a:srgbClr val="99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660033"/>
                </a:solidFill>
              </a:rPr>
              <a:t>a) a carga adquirida por um capacitor é dire-</a:t>
            </a:r>
          </a:p>
          <a:p>
            <a:r>
              <a:rPr lang="en-US" altLang="pt-BR" sz="3200">
                <a:solidFill>
                  <a:srgbClr val="660033"/>
                </a:solidFill>
              </a:rPr>
              <a:t>tamente proporcional a sua capacitância</a:t>
            </a:r>
          </a:p>
          <a:p>
            <a:r>
              <a:rPr lang="en-US" altLang="pt-BR" sz="3200">
                <a:solidFill>
                  <a:srgbClr val="660033"/>
                </a:solidFill>
              </a:rPr>
              <a:t>b) a carga adquirida por um capacitor é inver-</a:t>
            </a:r>
          </a:p>
          <a:p>
            <a:r>
              <a:rPr lang="en-US" altLang="pt-BR" sz="3200">
                <a:solidFill>
                  <a:srgbClr val="660033"/>
                </a:solidFill>
              </a:rPr>
              <a:t>samente proporcional a tensão aplicada</a:t>
            </a:r>
          </a:p>
          <a:p>
            <a:r>
              <a:rPr lang="en-US" altLang="pt-BR" sz="3200">
                <a:solidFill>
                  <a:srgbClr val="660033"/>
                </a:solidFill>
              </a:rPr>
              <a:t>c) a carga adquirida por um capacitor depen-</a:t>
            </a:r>
          </a:p>
          <a:p>
            <a:r>
              <a:rPr lang="en-US" altLang="pt-BR" sz="3200">
                <a:solidFill>
                  <a:srgbClr val="660033"/>
                </a:solidFill>
              </a:rPr>
              <a:t>de exclusivamente do tipo de dielétrico</a:t>
            </a:r>
          </a:p>
          <a:p>
            <a:r>
              <a:rPr lang="en-US" altLang="pt-BR" sz="3200">
                <a:solidFill>
                  <a:srgbClr val="660033"/>
                </a:solidFill>
              </a:rPr>
              <a:t>d) a carga adquirida por um capacitor é in-</a:t>
            </a:r>
          </a:p>
          <a:p>
            <a:r>
              <a:rPr lang="en-US" altLang="pt-BR" sz="3200">
                <a:solidFill>
                  <a:srgbClr val="660033"/>
                </a:solidFill>
              </a:rPr>
              <a:t>versamente proporcional a capacitância</a:t>
            </a:r>
          </a:p>
          <a:p>
            <a:r>
              <a:rPr lang="en-US" altLang="pt-BR" sz="3200">
                <a:solidFill>
                  <a:srgbClr val="660033"/>
                </a:solidFill>
              </a:rPr>
              <a:t>e) n.r.a.</a:t>
            </a:r>
            <a:endParaRPr lang="en-US" altLang="pt-BR" sz="320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0" presetID="7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898525" y="531813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pt-BR" altLang="pt-BR" b="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517525" y="760413"/>
            <a:ext cx="81581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336600"/>
                </a:solidFill>
              </a:rPr>
              <a:t>7 - Um capacitor de 0,0025uF equivale a: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276600" y="1752600"/>
            <a:ext cx="2571750" cy="2914650"/>
          </a:xfrm>
          <a:prstGeom prst="rect">
            <a:avLst/>
          </a:prstGeom>
          <a:noFill/>
          <a:ln w="76200">
            <a:solidFill>
              <a:srgbClr val="00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D60093"/>
                </a:solidFill>
              </a:rPr>
              <a:t>a) 25nF</a:t>
            </a:r>
          </a:p>
          <a:p>
            <a:r>
              <a:rPr lang="en-US" altLang="pt-BR" sz="3600">
                <a:solidFill>
                  <a:srgbClr val="D60093"/>
                </a:solidFill>
              </a:rPr>
              <a:t>b) 25.000pF</a:t>
            </a:r>
          </a:p>
          <a:p>
            <a:r>
              <a:rPr lang="en-US" altLang="pt-BR" sz="3600">
                <a:solidFill>
                  <a:srgbClr val="D60093"/>
                </a:solidFill>
              </a:rPr>
              <a:t>c) 250nF</a:t>
            </a:r>
          </a:p>
          <a:p>
            <a:r>
              <a:rPr lang="en-US" altLang="pt-BR" sz="3600">
                <a:solidFill>
                  <a:srgbClr val="D60093"/>
                </a:solidFill>
              </a:rPr>
              <a:t>d) 0,25nF</a:t>
            </a:r>
          </a:p>
          <a:p>
            <a:r>
              <a:rPr lang="en-US" altLang="pt-BR" sz="3600">
                <a:solidFill>
                  <a:srgbClr val="D60093"/>
                </a:solidFill>
              </a:rPr>
              <a:t>e) n.r.a.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 By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  <p:bldP spid="12292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593725" y="836613"/>
            <a:ext cx="79438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chemeClr val="accent2"/>
                </a:solidFill>
              </a:rPr>
              <a:t>8 - Podemos afirmar que a carga adqui-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rida por um capacitor depende exclusi-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vamente do tipo do dielétrico.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200400" y="3048000"/>
            <a:ext cx="3022600" cy="1812925"/>
          </a:xfrm>
          <a:prstGeom prst="rect">
            <a:avLst/>
          </a:prstGeom>
          <a:noFill/>
          <a:ln w="76200" cmpd="tri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5400">
                <a:solidFill>
                  <a:srgbClr val="800000"/>
                </a:solidFill>
              </a:rPr>
              <a:t>a) certo</a:t>
            </a:r>
          </a:p>
          <a:p>
            <a:r>
              <a:rPr lang="en-US" altLang="pt-BR" sz="5400">
                <a:solidFill>
                  <a:srgbClr val="800000"/>
                </a:solidFill>
              </a:rPr>
              <a:t>b) errado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19" presetClass="entr" presetSubtype="1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93725" y="760413"/>
            <a:ext cx="79819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800000"/>
                </a:solidFill>
              </a:rPr>
              <a:t>9 - Os dielétricos usados nos capacitores</a:t>
            </a:r>
          </a:p>
          <a:p>
            <a:r>
              <a:rPr lang="en-US" altLang="pt-BR" sz="3600">
                <a:solidFill>
                  <a:srgbClr val="800000"/>
                </a:solidFill>
              </a:rPr>
              <a:t>podem ser considerados isolantes.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276600" y="2667000"/>
            <a:ext cx="2889250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5400">
                <a:solidFill>
                  <a:schemeClr val="accent2"/>
                </a:solidFill>
              </a:rPr>
              <a:t>a) certo</a:t>
            </a:r>
            <a:endParaRPr lang="en-US" altLang="pt-BR" sz="3600">
              <a:solidFill>
                <a:schemeClr val="accent2"/>
              </a:solidFill>
            </a:endParaRPr>
          </a:p>
          <a:p>
            <a:r>
              <a:rPr lang="en-US" altLang="pt-BR" sz="5400">
                <a:solidFill>
                  <a:schemeClr val="accent2"/>
                </a:solidFill>
              </a:rPr>
              <a:t>b)</a:t>
            </a:r>
            <a:r>
              <a:rPr lang="en-US" altLang="pt-BR" sz="3600">
                <a:solidFill>
                  <a:schemeClr val="accent2"/>
                </a:solidFill>
              </a:rPr>
              <a:t> </a:t>
            </a:r>
            <a:r>
              <a:rPr lang="en-US" altLang="pt-BR" sz="5400">
                <a:solidFill>
                  <a:schemeClr val="accent2"/>
                </a:solidFill>
              </a:rPr>
              <a:t>errado</a:t>
            </a:r>
            <a:endParaRPr lang="en-US" altLang="pt-BR" sz="360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2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9525"/>
                            </p:stCondLst>
                            <p:childTnLst>
                              <p:par>
                                <p:cTn id="1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build="p" autoUpdateAnimBg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746125" y="760413"/>
            <a:ext cx="80438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D60093"/>
                </a:solidFill>
              </a:rPr>
              <a:t>10 - A carga armazenada em um capaci-</a:t>
            </a:r>
          </a:p>
          <a:p>
            <a:r>
              <a:rPr lang="en-US" altLang="pt-BR" sz="3600">
                <a:solidFill>
                  <a:srgbClr val="D60093"/>
                </a:solidFill>
              </a:rPr>
              <a:t>tor é: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57200" y="1981200"/>
            <a:ext cx="8389938" cy="350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006600"/>
                </a:solidFill>
              </a:rPr>
              <a:t>a) inversamente proporcional a tensão aplicada</a:t>
            </a:r>
          </a:p>
          <a:p>
            <a:r>
              <a:rPr lang="en-US" altLang="pt-BR" sz="3200">
                <a:solidFill>
                  <a:srgbClr val="006600"/>
                </a:solidFill>
              </a:rPr>
              <a:t>b) inversamente proporcional a capacitância</a:t>
            </a:r>
          </a:p>
          <a:p>
            <a:r>
              <a:rPr lang="en-US" altLang="pt-BR" sz="3200">
                <a:solidFill>
                  <a:srgbClr val="006600"/>
                </a:solidFill>
              </a:rPr>
              <a:t>c) inversamente proporcional a espessura do</a:t>
            </a:r>
          </a:p>
          <a:p>
            <a:r>
              <a:rPr lang="en-US" altLang="pt-BR" sz="3200">
                <a:solidFill>
                  <a:srgbClr val="006600"/>
                </a:solidFill>
              </a:rPr>
              <a:t>dielétrico</a:t>
            </a:r>
          </a:p>
          <a:p>
            <a:r>
              <a:rPr lang="en-US" altLang="pt-BR" sz="3200">
                <a:solidFill>
                  <a:srgbClr val="006600"/>
                </a:solidFill>
              </a:rPr>
              <a:t>d) inversamente proporcional a área das arma-</a:t>
            </a:r>
          </a:p>
          <a:p>
            <a:r>
              <a:rPr lang="en-US" altLang="pt-BR" sz="3200">
                <a:solidFill>
                  <a:srgbClr val="006600"/>
                </a:solidFill>
              </a:rPr>
              <a:t>duras ou placas</a:t>
            </a:r>
          </a:p>
          <a:p>
            <a:r>
              <a:rPr lang="en-US" altLang="pt-BR" sz="3200">
                <a:solidFill>
                  <a:srgbClr val="006600"/>
                </a:solidFill>
              </a:rPr>
              <a:t>e) n.r.a.</a:t>
            </a:r>
            <a:endParaRPr lang="en-US" altLang="pt-BR" sz="320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746125" y="684213"/>
            <a:ext cx="78152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336600"/>
                </a:solidFill>
              </a:rPr>
              <a:t>11 - Um capacitor de 470nF equivale a: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429000" y="1905000"/>
            <a:ext cx="2752725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000">
                <a:solidFill>
                  <a:srgbClr val="800000"/>
                </a:solidFill>
              </a:rPr>
              <a:t>a) 0,47uF</a:t>
            </a:r>
          </a:p>
          <a:p>
            <a:r>
              <a:rPr lang="en-US" altLang="pt-BR" sz="4000">
                <a:solidFill>
                  <a:srgbClr val="800000"/>
                </a:solidFill>
              </a:rPr>
              <a:t>b) 4,7uF</a:t>
            </a:r>
          </a:p>
          <a:p>
            <a:r>
              <a:rPr lang="en-US" altLang="pt-BR" sz="4000">
                <a:solidFill>
                  <a:srgbClr val="800000"/>
                </a:solidFill>
              </a:rPr>
              <a:t>c) 0,047uF</a:t>
            </a:r>
          </a:p>
          <a:p>
            <a:r>
              <a:rPr lang="en-US" altLang="pt-BR" sz="4000">
                <a:solidFill>
                  <a:srgbClr val="800000"/>
                </a:solidFill>
              </a:rPr>
              <a:t>d) 0,0047uF</a:t>
            </a:r>
          </a:p>
          <a:p>
            <a:r>
              <a:rPr lang="en-US" altLang="pt-BR" sz="4000">
                <a:solidFill>
                  <a:srgbClr val="800000"/>
                </a:solidFill>
              </a:rPr>
              <a:t>e) n.r.a.</a:t>
            </a:r>
            <a:endParaRPr lang="en-US" altLang="pt-BR" sz="360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746125" y="684213"/>
            <a:ext cx="78660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990099"/>
                </a:solidFill>
              </a:rPr>
              <a:t>12 - A potência desenvolvida em um re-</a:t>
            </a:r>
          </a:p>
          <a:p>
            <a:r>
              <a:rPr lang="en-US" altLang="pt-BR" sz="3600">
                <a:solidFill>
                  <a:srgbClr val="990099"/>
                </a:solidFill>
              </a:rPr>
              <a:t>sistor deve-se a: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133600" y="2209800"/>
            <a:ext cx="4727575" cy="284797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CC0000"/>
                </a:solidFill>
              </a:rPr>
              <a:t>a) tipo de resistor</a:t>
            </a:r>
          </a:p>
          <a:p>
            <a:r>
              <a:rPr lang="en-US" altLang="pt-BR" sz="3600">
                <a:solidFill>
                  <a:srgbClr val="CC0000"/>
                </a:solidFill>
              </a:rPr>
              <a:t>b) tamanho do resistor</a:t>
            </a:r>
          </a:p>
          <a:p>
            <a:r>
              <a:rPr lang="en-US" altLang="pt-BR" sz="3600">
                <a:solidFill>
                  <a:srgbClr val="CC0000"/>
                </a:solidFill>
              </a:rPr>
              <a:t>c) efeito Joule</a:t>
            </a:r>
          </a:p>
          <a:p>
            <a:r>
              <a:rPr lang="en-US" altLang="pt-BR" sz="3600">
                <a:solidFill>
                  <a:srgbClr val="CC0000"/>
                </a:solidFill>
              </a:rPr>
              <a:t>d) deficiência de tensão</a:t>
            </a:r>
          </a:p>
          <a:p>
            <a:r>
              <a:rPr lang="en-US" altLang="pt-BR" sz="3600">
                <a:solidFill>
                  <a:srgbClr val="CC0000"/>
                </a:solidFill>
              </a:rPr>
              <a:t>e) n.r.a.</a:t>
            </a:r>
            <a:endParaRPr lang="en-US" altLang="pt-BR" sz="360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8" presetID="4" presetClass="entr" presetSubtype="3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69925" y="608013"/>
            <a:ext cx="80565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FF0033"/>
                </a:solidFill>
              </a:rPr>
              <a:t>13 - Um aumento da constante dielétrica</a:t>
            </a:r>
          </a:p>
          <a:p>
            <a:r>
              <a:rPr lang="en-US" altLang="pt-BR" sz="3600">
                <a:solidFill>
                  <a:srgbClr val="FF0033"/>
                </a:solidFill>
              </a:rPr>
              <a:t>(K) em um capacitor, proporciona: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295400" y="2057400"/>
            <a:ext cx="72072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336600"/>
                </a:solidFill>
              </a:rPr>
              <a:t>a) aumento da tensão de trabalho</a:t>
            </a:r>
          </a:p>
          <a:p>
            <a:r>
              <a:rPr lang="en-US" altLang="pt-BR" sz="3600">
                <a:solidFill>
                  <a:srgbClr val="336600"/>
                </a:solidFill>
              </a:rPr>
              <a:t>b) diminuição da tensão de trabalho</a:t>
            </a:r>
          </a:p>
          <a:p>
            <a:r>
              <a:rPr lang="en-US" altLang="pt-BR" sz="3600">
                <a:solidFill>
                  <a:srgbClr val="336600"/>
                </a:solidFill>
              </a:rPr>
              <a:t>c) aumento da resistência interna</a:t>
            </a:r>
          </a:p>
          <a:p>
            <a:r>
              <a:rPr lang="en-US" altLang="pt-BR" sz="3600">
                <a:solidFill>
                  <a:srgbClr val="336600"/>
                </a:solidFill>
              </a:rPr>
              <a:t>d) aumento da capacitância</a:t>
            </a:r>
          </a:p>
          <a:p>
            <a:r>
              <a:rPr lang="en-US" altLang="pt-BR" sz="3600">
                <a:solidFill>
                  <a:srgbClr val="336600"/>
                </a:solidFill>
              </a:rPr>
              <a:t>e) n.r.a.</a:t>
            </a:r>
            <a:endParaRPr lang="en-US" altLang="pt-BR" sz="3200">
              <a:solidFill>
                <a:srgbClr val="336600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9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" presetClass="entr" presetSubtype="9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" presetClass="entr" presetSubtype="9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7" presetID="2" presetClass="entr" presetSubtype="9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2" presetClass="entr" presetSubtype="9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 advAuto="200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762000" y="609600"/>
            <a:ext cx="763905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chemeClr val="accent2"/>
                </a:solidFill>
              </a:rPr>
              <a:t>14 - Em uma associação em série de 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capacitores, a carga é igual para todos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os capacitores, independentemente da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capacitância.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352800" y="3276600"/>
            <a:ext cx="2443163" cy="1441450"/>
          </a:xfrm>
          <a:prstGeom prst="rect">
            <a:avLst/>
          </a:prstGeom>
          <a:noFill/>
          <a:ln w="9525">
            <a:solidFill>
              <a:srgbClr val="CC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400">
                <a:solidFill>
                  <a:srgbClr val="800000"/>
                </a:solidFill>
              </a:rPr>
              <a:t>a) certo</a:t>
            </a:r>
          </a:p>
          <a:p>
            <a:r>
              <a:rPr lang="en-US" altLang="pt-BR" sz="4400">
                <a:solidFill>
                  <a:srgbClr val="800000"/>
                </a:solidFill>
              </a:rPr>
              <a:t>b) errado</a:t>
            </a:r>
            <a:endParaRPr lang="en-US" altLang="pt-BR" sz="3600">
              <a:solidFill>
                <a:srgbClr val="336600"/>
              </a:solidFill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9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69925" y="684213"/>
            <a:ext cx="7815263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FF0033"/>
                </a:solidFill>
              </a:rPr>
              <a:t>15 - Em uma associação em paralelo de</a:t>
            </a:r>
          </a:p>
          <a:p>
            <a:r>
              <a:rPr lang="en-US" altLang="pt-BR" sz="3600">
                <a:solidFill>
                  <a:srgbClr val="FF0033"/>
                </a:solidFill>
              </a:rPr>
              <a:t>capacitores a capacitância total é sem-</a:t>
            </a:r>
          </a:p>
          <a:p>
            <a:r>
              <a:rPr lang="en-US" altLang="pt-BR" sz="3600">
                <a:solidFill>
                  <a:srgbClr val="FF0033"/>
                </a:solidFill>
              </a:rPr>
              <a:t>pre menor do que o menor valor de ca-</a:t>
            </a:r>
          </a:p>
          <a:p>
            <a:r>
              <a:rPr lang="en-US" altLang="pt-BR" sz="3600">
                <a:solidFill>
                  <a:srgbClr val="FF0033"/>
                </a:solidFill>
              </a:rPr>
              <a:t>pacitância inserida no circuito.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276600" y="3352800"/>
            <a:ext cx="223043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000">
                <a:solidFill>
                  <a:schemeClr val="accent2"/>
                </a:solidFill>
              </a:rPr>
              <a:t>a) certo</a:t>
            </a:r>
          </a:p>
          <a:p>
            <a:r>
              <a:rPr lang="en-US" altLang="pt-BR" sz="4000">
                <a:solidFill>
                  <a:schemeClr val="accent2"/>
                </a:solidFill>
              </a:rPr>
              <a:t>b) errado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889125" y="1096963"/>
            <a:ext cx="5194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000">
                <a:solidFill>
                  <a:srgbClr val="FF0033"/>
                </a:solidFill>
              </a:rPr>
              <a:t>PROFESSOR EDGAR</a:t>
            </a:r>
          </a:p>
        </p:txBody>
      </p:sp>
      <p:graphicFrame>
        <p:nvGraphicFramePr>
          <p:cNvPr id="4099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0576891"/>
              </p:ext>
            </p:extLst>
          </p:nvPr>
        </p:nvGraphicFramePr>
        <p:xfrm>
          <a:off x="1143000" y="2135188"/>
          <a:ext cx="6934200" cy="3808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ClipArt" r:id="rId6" imgW="3862080" imgH="2576160" progId="MS_ClipArt_Gallery.2">
                  <p:embed/>
                </p:oleObj>
              </mc:Choice>
              <mc:Fallback>
                <p:oleObj name="ClipArt" r:id="rId6" imgW="3862080" imgH="2576160" progId="MS_ClipArt_Gallery.2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135188"/>
                        <a:ext cx="6934200" cy="3808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2667000" y="2514600"/>
          <a:ext cx="4110038" cy="300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ClipArt" r:id="rId8" imgW="98755200" imgH="71323200" progId="MS_ClipArt_Gallery.2">
                  <p:embed/>
                </p:oleObj>
              </mc:Choice>
              <mc:Fallback>
                <p:oleObj name="ClipArt" r:id="rId8" imgW="98755200" imgH="71323200" progId="MS_ClipArt_Gallery.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2514600"/>
                        <a:ext cx="4110038" cy="300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5171560" y="3861048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Módulo</a:t>
            </a:r>
            <a:r>
              <a:rPr lang="en-US" sz="1800" dirty="0" smtClean="0"/>
              <a:t> </a:t>
            </a:r>
            <a:r>
              <a:rPr lang="en-US" sz="1800" dirty="0"/>
              <a:t>I</a:t>
            </a:r>
            <a:endParaRPr lang="pt-BR" sz="1800" dirty="0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ive By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838200" y="762000"/>
            <a:ext cx="761365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chemeClr val="accent2"/>
                </a:solidFill>
              </a:rPr>
              <a:t>16 - Em uma associação série de capa-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citores, o capacitor de menor capaci-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tância deverá possuir maior tensão de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trabalho.</a:t>
            </a:r>
            <a:endParaRPr lang="en-US" altLang="pt-BR" sz="3600">
              <a:solidFill>
                <a:srgbClr val="800000"/>
              </a:solidFill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429000" y="3505200"/>
            <a:ext cx="27432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000">
                <a:solidFill>
                  <a:srgbClr val="800000"/>
                </a:solidFill>
              </a:rPr>
              <a:t>a) certo</a:t>
            </a:r>
          </a:p>
          <a:p>
            <a:r>
              <a:rPr lang="en-US" altLang="pt-BR" sz="4000">
                <a:solidFill>
                  <a:srgbClr val="800000"/>
                </a:solidFill>
              </a:rPr>
              <a:t>b) errado</a:t>
            </a:r>
            <a:endParaRPr lang="en-US" altLang="pt-BR" sz="360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0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898525" y="684213"/>
            <a:ext cx="78168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chemeClr val="accent2"/>
                </a:solidFill>
              </a:rPr>
              <a:t>17 - A distância entre as placas ou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armaduras em um capacitor é direta-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mente proporcional a sua capacitância.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581400" y="2971800"/>
            <a:ext cx="2443163" cy="144145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400">
                <a:solidFill>
                  <a:srgbClr val="006600"/>
                </a:solidFill>
              </a:rPr>
              <a:t>a) certo</a:t>
            </a:r>
          </a:p>
          <a:p>
            <a:r>
              <a:rPr lang="en-US" altLang="pt-BR" sz="4400">
                <a:solidFill>
                  <a:srgbClr val="006600"/>
                </a:solidFill>
              </a:rPr>
              <a:t>b) errado</a:t>
            </a:r>
            <a:endParaRPr lang="en-US" altLang="pt-BR" sz="4400">
              <a:solidFill>
                <a:srgbClr val="FF9933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3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1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127125" y="836613"/>
            <a:ext cx="7332663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336600"/>
                </a:solidFill>
              </a:rPr>
              <a:t>18 - A área das placas ou armaduras</a:t>
            </a:r>
          </a:p>
          <a:p>
            <a:r>
              <a:rPr lang="en-US" altLang="pt-BR" sz="3600">
                <a:solidFill>
                  <a:srgbClr val="336600"/>
                </a:solidFill>
              </a:rPr>
              <a:t>de um capacitor é inversamente pro-</a:t>
            </a:r>
          </a:p>
          <a:p>
            <a:r>
              <a:rPr lang="en-US" altLang="pt-BR" sz="3600">
                <a:solidFill>
                  <a:srgbClr val="336600"/>
                </a:solidFill>
              </a:rPr>
              <a:t>porcional a carga adquirida pelo </a:t>
            </a:r>
          </a:p>
          <a:p>
            <a:r>
              <a:rPr lang="en-US" altLang="pt-BR" sz="3600">
                <a:solidFill>
                  <a:srgbClr val="336600"/>
                </a:solidFill>
              </a:rPr>
              <a:t>mesmo.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581400" y="3505200"/>
            <a:ext cx="223043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000">
                <a:solidFill>
                  <a:srgbClr val="990099"/>
                </a:solidFill>
              </a:rPr>
              <a:t>a) certo</a:t>
            </a:r>
          </a:p>
          <a:p>
            <a:r>
              <a:rPr lang="en-US" altLang="pt-BR" sz="4000">
                <a:solidFill>
                  <a:srgbClr val="990099"/>
                </a:solidFill>
              </a:rPr>
              <a:t>b) errado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25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55" grpId="0" build="p" autoUpdateAnimBg="0" advAuto="200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974725" y="760413"/>
            <a:ext cx="7243763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CC0000"/>
                </a:solidFill>
              </a:rPr>
              <a:t>19 - Em uma associação em paralelo</a:t>
            </a:r>
          </a:p>
          <a:p>
            <a:r>
              <a:rPr lang="en-US" altLang="pt-BR" sz="3600">
                <a:solidFill>
                  <a:srgbClr val="CC0000"/>
                </a:solidFill>
              </a:rPr>
              <a:t>de capacitores, o capacitor de maior</a:t>
            </a:r>
          </a:p>
          <a:p>
            <a:r>
              <a:rPr lang="en-US" altLang="pt-BR" sz="3600">
                <a:solidFill>
                  <a:srgbClr val="CC0000"/>
                </a:solidFill>
              </a:rPr>
              <a:t>capacitância deverá possuir maior</a:t>
            </a:r>
          </a:p>
          <a:p>
            <a:r>
              <a:rPr lang="en-US" altLang="pt-BR" sz="3600">
                <a:solidFill>
                  <a:srgbClr val="CC0000"/>
                </a:solidFill>
              </a:rPr>
              <a:t>tensão de trabalho.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429000" y="3429000"/>
            <a:ext cx="2433638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400">
                <a:solidFill>
                  <a:srgbClr val="990099"/>
                </a:solidFill>
              </a:rPr>
              <a:t>a) certo</a:t>
            </a:r>
          </a:p>
          <a:p>
            <a:r>
              <a:rPr lang="en-US" altLang="pt-BR" sz="4400">
                <a:solidFill>
                  <a:srgbClr val="990099"/>
                </a:solidFill>
              </a:rPr>
              <a:t>b) errado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build="p" autoUpdateAnimBg="0" advAuto="200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974725" y="989013"/>
            <a:ext cx="5759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FF0033"/>
                </a:solidFill>
              </a:rPr>
              <a:t>20 - O nanofarad equivale a: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295400" y="1828800"/>
            <a:ext cx="68643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0000FF"/>
                </a:solidFill>
              </a:rPr>
              <a:t>a) milésima parte do Coulomb</a:t>
            </a:r>
          </a:p>
          <a:p>
            <a:r>
              <a:rPr lang="en-US" altLang="pt-BR" sz="3600">
                <a:solidFill>
                  <a:srgbClr val="0000FF"/>
                </a:solidFill>
              </a:rPr>
              <a:t>b) milhonésima parte do Coulomb</a:t>
            </a:r>
          </a:p>
          <a:p>
            <a:r>
              <a:rPr lang="en-US" altLang="pt-BR" sz="3600">
                <a:solidFill>
                  <a:srgbClr val="0000FF"/>
                </a:solidFill>
              </a:rPr>
              <a:t>c) trilhonésima parte do Coulomb</a:t>
            </a:r>
          </a:p>
          <a:p>
            <a:r>
              <a:rPr lang="en-US" altLang="pt-BR" sz="3600">
                <a:solidFill>
                  <a:srgbClr val="0000FF"/>
                </a:solidFill>
              </a:rPr>
              <a:t>d) bilhonésima parte do Coulomb</a:t>
            </a:r>
          </a:p>
          <a:p>
            <a:r>
              <a:rPr lang="en-US" altLang="pt-BR" sz="3600">
                <a:solidFill>
                  <a:srgbClr val="0000FF"/>
                </a:solidFill>
              </a:rPr>
              <a:t>e) n.r.a.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3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0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822325" y="760413"/>
            <a:ext cx="77771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009900"/>
                </a:solidFill>
              </a:rPr>
              <a:t>21 - A fórmula para se calcular e carga</a:t>
            </a:r>
          </a:p>
          <a:p>
            <a:r>
              <a:rPr lang="en-US" altLang="pt-BR" sz="3600">
                <a:solidFill>
                  <a:srgbClr val="009900"/>
                </a:solidFill>
              </a:rPr>
              <a:t>adquirida por um capacitor é: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971800" y="2438400"/>
            <a:ext cx="3422650" cy="118903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7200">
                <a:solidFill>
                  <a:srgbClr val="003399"/>
                </a:solidFill>
              </a:rPr>
              <a:t>C = Q.V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810000" y="4038600"/>
            <a:ext cx="20256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D60093"/>
                </a:solidFill>
              </a:rPr>
              <a:t>a) certo</a:t>
            </a:r>
          </a:p>
          <a:p>
            <a:r>
              <a:rPr lang="en-US" altLang="pt-BR" sz="3600">
                <a:solidFill>
                  <a:srgbClr val="D60093"/>
                </a:solidFill>
              </a:rPr>
              <a:t>b) errado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9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25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7" grpId="0" animBg="1" autoUpdateAnimBg="0"/>
      <p:bldP spid="26628" grpId="0" build="p" autoUpdateAnimBg="0" advAuto="100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990600" y="609600"/>
            <a:ext cx="75374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CC0000"/>
                </a:solidFill>
              </a:rPr>
              <a:t>22 - Um capacitor de 12.000pF adqui-</a:t>
            </a:r>
          </a:p>
          <a:p>
            <a:r>
              <a:rPr lang="en-US" altLang="pt-BR" sz="3600">
                <a:solidFill>
                  <a:srgbClr val="CC0000"/>
                </a:solidFill>
              </a:rPr>
              <a:t>riu uma carga de 60uC. A que tensão</a:t>
            </a:r>
          </a:p>
          <a:p>
            <a:r>
              <a:rPr lang="en-US" altLang="pt-BR" sz="3600">
                <a:solidFill>
                  <a:srgbClr val="CC0000"/>
                </a:solidFill>
              </a:rPr>
              <a:t>o mesmo foi submetido?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657600" y="2590800"/>
            <a:ext cx="17208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003399"/>
                </a:solidFill>
              </a:rPr>
              <a:t>a) 5V</a:t>
            </a:r>
          </a:p>
          <a:p>
            <a:r>
              <a:rPr lang="en-US" altLang="pt-BR" sz="3600">
                <a:solidFill>
                  <a:srgbClr val="003399"/>
                </a:solidFill>
              </a:rPr>
              <a:t>b) 500V</a:t>
            </a:r>
          </a:p>
          <a:p>
            <a:r>
              <a:rPr lang="en-US" altLang="pt-BR" sz="3600">
                <a:solidFill>
                  <a:srgbClr val="003399"/>
                </a:solidFill>
              </a:rPr>
              <a:t>c) 5kV</a:t>
            </a:r>
          </a:p>
          <a:p>
            <a:r>
              <a:rPr lang="en-US" altLang="pt-BR" sz="3600">
                <a:solidFill>
                  <a:srgbClr val="003399"/>
                </a:solidFill>
              </a:rPr>
              <a:t>d) 0,5V</a:t>
            </a:r>
          </a:p>
          <a:p>
            <a:r>
              <a:rPr lang="en-US" altLang="pt-BR" sz="3600">
                <a:solidFill>
                  <a:srgbClr val="003399"/>
                </a:solidFill>
              </a:rPr>
              <a:t>e) n.r.a.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  <p:bldP spid="27651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822325" y="455613"/>
            <a:ext cx="770255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003399"/>
                </a:solidFill>
              </a:rPr>
              <a:t>23 - Um capacitor ao ser ligado a uma</a:t>
            </a:r>
          </a:p>
          <a:p>
            <a:r>
              <a:rPr lang="en-US" altLang="pt-BR" sz="3600">
                <a:solidFill>
                  <a:srgbClr val="003399"/>
                </a:solidFill>
              </a:rPr>
              <a:t>tensão de 150V adquiriu uma carga de</a:t>
            </a:r>
          </a:p>
          <a:p>
            <a:r>
              <a:rPr lang="en-US" altLang="pt-BR" sz="3600">
                <a:solidFill>
                  <a:srgbClr val="003399"/>
                </a:solidFill>
              </a:rPr>
              <a:t>600uC. Qual é a capacitância desse </a:t>
            </a:r>
          </a:p>
          <a:p>
            <a:r>
              <a:rPr lang="en-US" altLang="pt-BR" sz="3600">
                <a:solidFill>
                  <a:srgbClr val="003399"/>
                </a:solidFill>
              </a:rPr>
              <a:t>capacitor?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038600" y="2667000"/>
            <a:ext cx="18986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CC0000"/>
                </a:solidFill>
              </a:rPr>
              <a:t>a) 400nF</a:t>
            </a:r>
          </a:p>
          <a:p>
            <a:r>
              <a:rPr lang="en-US" altLang="pt-BR" sz="3600">
                <a:solidFill>
                  <a:srgbClr val="CC0000"/>
                </a:solidFill>
              </a:rPr>
              <a:t>b) 4nF</a:t>
            </a:r>
          </a:p>
          <a:p>
            <a:r>
              <a:rPr lang="en-US" altLang="pt-BR" sz="3600">
                <a:solidFill>
                  <a:srgbClr val="CC0000"/>
                </a:solidFill>
              </a:rPr>
              <a:t>c) 400uF</a:t>
            </a:r>
          </a:p>
          <a:p>
            <a:r>
              <a:rPr lang="en-US" altLang="pt-BR" sz="3600">
                <a:solidFill>
                  <a:srgbClr val="CC0000"/>
                </a:solidFill>
              </a:rPr>
              <a:t>d) 40nF</a:t>
            </a:r>
          </a:p>
          <a:p>
            <a:r>
              <a:rPr lang="en-US" altLang="pt-BR" sz="3600">
                <a:solidFill>
                  <a:srgbClr val="CC0000"/>
                </a:solidFill>
              </a:rPr>
              <a:t>e) n.r.a.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762000" y="609600"/>
            <a:ext cx="77533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CC0000"/>
                </a:solidFill>
              </a:rPr>
              <a:t>24 - Qual é a capacitância de um capa-</a:t>
            </a:r>
          </a:p>
          <a:p>
            <a:r>
              <a:rPr lang="en-US" altLang="pt-BR" sz="3600">
                <a:solidFill>
                  <a:srgbClr val="CC0000"/>
                </a:solidFill>
              </a:rPr>
              <a:t>citor que ao ser ligado a uma tensão de</a:t>
            </a:r>
          </a:p>
          <a:p>
            <a:r>
              <a:rPr lang="en-US" altLang="pt-BR" sz="3600">
                <a:solidFill>
                  <a:srgbClr val="CC0000"/>
                </a:solidFill>
              </a:rPr>
              <a:t>20V adquire uma carga de 0,00015C?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810000" y="2743200"/>
            <a:ext cx="20383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chemeClr val="accent2"/>
                </a:solidFill>
              </a:rPr>
              <a:t>a) 75uF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b) 7,5uF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c) 7,5nF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d) 0,75uF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e) n.r.a.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build="p" autoUpdateAnimBg="0" advAuto="200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974725" y="760413"/>
            <a:ext cx="6165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CC0000"/>
                </a:solidFill>
              </a:rPr>
              <a:t>25 - A segunda lei de Ohm diz: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609600" y="1676400"/>
            <a:ext cx="7918450" cy="2289175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 i="1"/>
              <a:t>“A intensidade da corrente que percorre</a:t>
            </a:r>
          </a:p>
          <a:p>
            <a:r>
              <a:rPr lang="en-US" altLang="pt-BR" sz="3600" i="1"/>
              <a:t>um resistor é inversamente proporcional </a:t>
            </a:r>
          </a:p>
          <a:p>
            <a:r>
              <a:rPr lang="en-US" altLang="pt-BR" sz="3600" i="1"/>
              <a:t>ao valor da resistência e diretamente</a:t>
            </a:r>
          </a:p>
          <a:p>
            <a:r>
              <a:rPr lang="en-US" altLang="pt-BR" sz="3600" i="1"/>
              <a:t>proporcional a tensão aplicada”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3657600" y="4267200"/>
            <a:ext cx="20256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003399"/>
                </a:solidFill>
              </a:rPr>
              <a:t>a) certo</a:t>
            </a:r>
          </a:p>
          <a:p>
            <a:r>
              <a:rPr lang="en-US" altLang="pt-BR" sz="3600">
                <a:solidFill>
                  <a:srgbClr val="003399"/>
                </a:solidFill>
              </a:rPr>
              <a:t>b) errado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4" presetID="4" presetClass="entr" presetSubtype="32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3" grpId="0" animBg="1" autoUpdateAnimBg="0"/>
      <p:bldP spid="3072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8600" y="914400"/>
            <a:ext cx="8703921" cy="3047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 typeface="Wingdings" pitchFamily="2" charset="2"/>
              <a:buChar char="è"/>
            </a:pPr>
            <a:r>
              <a:rPr lang="en-US" altLang="pt-BR" sz="3200" dirty="0">
                <a:solidFill>
                  <a:srgbClr val="009900"/>
                </a:solidFill>
              </a:rPr>
              <a:t> ASSINALE APENAS UMA ALTERNATIVA</a:t>
            </a:r>
          </a:p>
          <a:p>
            <a:pPr>
              <a:buFont typeface="Wingdings" pitchFamily="2" charset="2"/>
              <a:buChar char="è"/>
            </a:pPr>
            <a:r>
              <a:rPr lang="en-US" altLang="pt-BR" sz="3200" dirty="0">
                <a:solidFill>
                  <a:srgbClr val="009900"/>
                </a:solidFill>
              </a:rPr>
              <a:t> PARA 4 QUESTÕES ERRADAS OU NÃO</a:t>
            </a:r>
          </a:p>
          <a:p>
            <a:r>
              <a:rPr lang="en-US" altLang="pt-BR" sz="3200" dirty="0">
                <a:solidFill>
                  <a:srgbClr val="009900"/>
                </a:solidFill>
              </a:rPr>
              <a:t>RESPONDIDAS, UMA QUESTÃO SERÁ ANU-</a:t>
            </a:r>
          </a:p>
          <a:p>
            <a:r>
              <a:rPr lang="en-US" altLang="pt-BR" sz="3200" dirty="0">
                <a:solidFill>
                  <a:srgbClr val="009900"/>
                </a:solidFill>
              </a:rPr>
              <a:t>LADA</a:t>
            </a:r>
          </a:p>
          <a:p>
            <a:pPr>
              <a:buFont typeface="Wingdings" pitchFamily="2" charset="2"/>
              <a:buChar char="è"/>
            </a:pPr>
            <a:r>
              <a:rPr lang="en-US" altLang="pt-BR" sz="3200" dirty="0">
                <a:solidFill>
                  <a:srgbClr val="009900"/>
                </a:solidFill>
              </a:rPr>
              <a:t> VOCÊ TERÁ </a:t>
            </a:r>
            <a:r>
              <a:rPr lang="en-US" altLang="pt-BR" sz="3200" dirty="0" smtClean="0">
                <a:solidFill>
                  <a:srgbClr val="009900"/>
                </a:solidFill>
              </a:rPr>
              <a:t>20 </a:t>
            </a:r>
            <a:r>
              <a:rPr lang="en-US" altLang="pt-BR" sz="3200" dirty="0">
                <a:solidFill>
                  <a:srgbClr val="009900"/>
                </a:solidFill>
              </a:rPr>
              <a:t>SEGUNDOS PARA RES-</a:t>
            </a:r>
          </a:p>
          <a:p>
            <a:r>
              <a:rPr lang="en-US" altLang="pt-BR" sz="3200" dirty="0">
                <a:solidFill>
                  <a:srgbClr val="009900"/>
                </a:solidFill>
              </a:rPr>
              <a:t>PONDER CADA QUESTÃO.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t-BR" sz="3600" b="1">
                <a:solidFill>
                  <a:srgbClr val="800080"/>
                </a:solidFill>
              </a:rPr>
              <a:t>26 - O fio de cobre possui um coeficiente de temperatura:</a:t>
            </a:r>
            <a:endParaRPr lang="en-US" altLang="pt-BR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524000" y="1981200"/>
            <a:ext cx="56959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006600"/>
                </a:solidFill>
              </a:rPr>
              <a:t>a) negativo</a:t>
            </a:r>
          </a:p>
          <a:p>
            <a:r>
              <a:rPr lang="en-US" altLang="pt-BR" sz="3600">
                <a:solidFill>
                  <a:srgbClr val="006600"/>
                </a:solidFill>
              </a:rPr>
              <a:t>b) positivo</a:t>
            </a:r>
          </a:p>
          <a:p>
            <a:r>
              <a:rPr lang="en-US" altLang="pt-BR" sz="3600">
                <a:solidFill>
                  <a:srgbClr val="006600"/>
                </a:solidFill>
              </a:rPr>
              <a:t>c) neutro</a:t>
            </a:r>
          </a:p>
          <a:p>
            <a:r>
              <a:rPr lang="en-US" altLang="pt-BR" sz="3600">
                <a:solidFill>
                  <a:srgbClr val="006600"/>
                </a:solidFill>
              </a:rPr>
              <a:t>d) possui os dois coeficientes</a:t>
            </a:r>
          </a:p>
          <a:p>
            <a:r>
              <a:rPr lang="en-US" altLang="pt-BR" sz="3600">
                <a:solidFill>
                  <a:srgbClr val="006600"/>
                </a:solidFill>
              </a:rPr>
              <a:t>e) n.r.a.</a:t>
            </a:r>
            <a:endParaRPr lang="en-US" altLang="pt-BR" sz="320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 autoUpdateAnimBg="0"/>
      <p:bldP spid="32771" grpId="0" build="p" autoUpdateAnimBg="0" advAuto="200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r>
              <a:rPr lang="en-US" altLang="pt-BR" sz="3600" b="1">
                <a:solidFill>
                  <a:schemeClr val="accent2"/>
                </a:solidFill>
              </a:rPr>
              <a:t>27 - Comparando-se um fio de prata  com um fio de cobre, o fio de prata possui menor coeficiente de resistividade...</a:t>
            </a:r>
            <a:endParaRPr lang="en-US" altLang="pt-BR" sz="3600" b="1"/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3124200" y="2819400"/>
            <a:ext cx="2946400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5400">
                <a:solidFill>
                  <a:srgbClr val="800000"/>
                </a:solidFill>
              </a:rPr>
              <a:t>a) certo</a:t>
            </a:r>
          </a:p>
          <a:p>
            <a:r>
              <a:rPr lang="en-US" altLang="pt-BR" sz="5400">
                <a:solidFill>
                  <a:srgbClr val="800000"/>
                </a:solidFill>
              </a:rPr>
              <a:t>b) errado</a:t>
            </a:r>
            <a:endParaRPr lang="en-US" altLang="pt-BR" sz="320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uild="p" autoUpdateAnimBg="0"/>
      <p:bldP spid="33795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758825" y="273050"/>
            <a:ext cx="7626350" cy="1778000"/>
          </a:xfrm>
          <a:prstGeom prst="rect">
            <a:avLst/>
          </a:prstGeom>
          <a:solidFill>
            <a:srgbClr val="FFFF99"/>
          </a:solidFill>
          <a:ln w="38100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pt-BR" sz="3600"/>
              <a:t>28 - A energia térmica dispendida em </a:t>
            </a:r>
          </a:p>
          <a:p>
            <a:pPr algn="ctr"/>
            <a:r>
              <a:rPr lang="en-US" altLang="pt-BR" sz="3600"/>
              <a:t>um determinado aparelho, pode ser</a:t>
            </a:r>
          </a:p>
          <a:p>
            <a:pPr algn="ctr"/>
            <a:r>
              <a:rPr lang="en-US" altLang="pt-BR" sz="3600"/>
              <a:t>expressa em: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447800" y="2286000"/>
            <a:ext cx="66738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chemeClr val="accent2"/>
                </a:solidFill>
              </a:rPr>
              <a:t>a) joule por segundo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b) watt por segundo ao quadrado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c) kilowatt por segundo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d) não há como expressar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e) n.r.a.</a:t>
            </a:r>
            <a:endParaRPr lang="en-US" altLang="pt-BR" sz="320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1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4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 autoUpdateAnimBg="0"/>
      <p:bldP spid="34819" grpId="0" build="p" autoUpdateAnimBg="0" advAuto="200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  <a:ln w="5715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pt-BR" b="1">
                <a:solidFill>
                  <a:srgbClr val="660033"/>
                </a:solidFill>
              </a:rPr>
              <a:t>29 - FALSO/VERDADEIRO</a:t>
            </a:r>
            <a:endParaRPr lang="en-US" altLang="pt-BR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914400" y="1828800"/>
            <a:ext cx="746125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chemeClr val="accent2"/>
                </a:solidFill>
              </a:rPr>
              <a:t>Podemos afirmar que o rendimento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de uma lâmpada comum está relacio-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nado com a quantidade de energia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térmica que a mesma desperdiça.</a:t>
            </a:r>
            <a:endParaRPr lang="en-US" altLang="pt-BR" sz="3600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122613" y="4140200"/>
            <a:ext cx="2851150" cy="1203325"/>
          </a:xfrm>
          <a:prstGeom prst="rect">
            <a:avLst/>
          </a:prstGeom>
          <a:noFill/>
          <a:ln w="12700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pt-BR" sz="3600">
                <a:solidFill>
                  <a:srgbClr val="990099"/>
                </a:solidFill>
              </a:rPr>
              <a:t>a) falso</a:t>
            </a:r>
          </a:p>
          <a:p>
            <a:pPr algn="ctr"/>
            <a:r>
              <a:rPr lang="en-US" altLang="pt-BR" sz="3600">
                <a:solidFill>
                  <a:srgbClr val="990099"/>
                </a:solidFill>
              </a:rPr>
              <a:t>b) verdadeiro</a:t>
            </a:r>
            <a:endParaRPr lang="en-US" altLang="pt-BR" sz="360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775"/>
                            </p:stCondLst>
                            <p:childTnLst>
                              <p:par>
                                <p:cTn id="19" presetID="2" presetClass="entr" presetSubtype="3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24" presetID="2" presetClass="entr" presetSubtype="3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" fill="hold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" fill="hold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825"/>
                            </p:stCondLst>
                            <p:childTnLst>
                              <p:par>
                                <p:cTn id="29" presetID="23" presetClass="entr" presetSubtype="52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 autoUpdateAnimBg="0"/>
      <p:bldP spid="35844" grpId="0" build="p" autoUpdateAnimBg="0" advAuto="1000"/>
      <p:bldP spid="35845" grpId="0" animBg="1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381000" y="228600"/>
            <a:ext cx="8375650" cy="5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 u="sng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30 - Uma linha de transmissão de energia:</a:t>
            </a:r>
            <a:endParaRPr lang="en-US" altLang="pt-BR" sz="3600"/>
          </a:p>
          <a:p>
            <a:r>
              <a:rPr lang="en-US" altLang="pt-BR" sz="3600">
                <a:solidFill>
                  <a:srgbClr val="006600"/>
                </a:solidFill>
              </a:rPr>
              <a:t>a) pode ter sua perda diminuída pela ação</a:t>
            </a:r>
          </a:p>
          <a:p>
            <a:r>
              <a:rPr lang="en-US" altLang="pt-BR" sz="3600">
                <a:solidFill>
                  <a:srgbClr val="006600"/>
                </a:solidFill>
              </a:rPr>
              <a:t>da temperatura</a:t>
            </a:r>
            <a:endParaRPr lang="en-US" altLang="pt-BR" sz="3600"/>
          </a:p>
          <a:p>
            <a:r>
              <a:rPr lang="en-US" altLang="pt-BR" sz="3600">
                <a:solidFill>
                  <a:srgbClr val="FF3300"/>
                </a:solidFill>
              </a:rPr>
              <a:t>b) não existem perdas em linhas de trans-</a:t>
            </a:r>
          </a:p>
          <a:p>
            <a:r>
              <a:rPr lang="en-US" altLang="pt-BR" sz="3600">
                <a:solidFill>
                  <a:srgbClr val="FF3300"/>
                </a:solidFill>
              </a:rPr>
              <a:t>missão de energia</a:t>
            </a:r>
            <a:endParaRPr lang="en-US" altLang="pt-BR" sz="3600"/>
          </a:p>
          <a:p>
            <a:r>
              <a:rPr lang="en-US" altLang="pt-BR" sz="3600">
                <a:solidFill>
                  <a:schemeClr val="accent2"/>
                </a:solidFill>
              </a:rPr>
              <a:t>c) sua perda é inversamente proporcional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a temperatura</a:t>
            </a:r>
            <a:endParaRPr lang="en-US" altLang="pt-BR" sz="3600"/>
          </a:p>
          <a:p>
            <a:r>
              <a:rPr lang="en-US" altLang="pt-BR" sz="3600">
                <a:solidFill>
                  <a:srgbClr val="009900"/>
                </a:solidFill>
              </a:rPr>
              <a:t>d) a temperatura nada influi</a:t>
            </a:r>
            <a:endParaRPr lang="en-US" altLang="pt-BR" sz="3600"/>
          </a:p>
          <a:p>
            <a:r>
              <a:rPr lang="en-US" altLang="pt-BR" sz="3600">
                <a:solidFill>
                  <a:srgbClr val="800000"/>
                </a:solidFill>
              </a:rPr>
              <a:t>e) n.r.a.</a:t>
            </a:r>
            <a:endParaRPr lang="en-US" altLang="pt-BR" sz="360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 autoUpdateAnimBg="0" advAuto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r>
              <a:rPr lang="en-US" altLang="pt-BR" sz="4000" b="1">
                <a:solidFill>
                  <a:srgbClr val="800000"/>
                </a:solidFill>
              </a:rPr>
              <a:t>31 - Pilhas são associadas em série</a:t>
            </a:r>
            <a:br>
              <a:rPr lang="en-US" altLang="pt-BR" sz="4000" b="1">
                <a:solidFill>
                  <a:srgbClr val="800000"/>
                </a:solidFill>
              </a:rPr>
            </a:br>
            <a:r>
              <a:rPr lang="en-US" altLang="pt-BR" sz="4000" b="1">
                <a:solidFill>
                  <a:srgbClr val="800000"/>
                </a:solidFill>
              </a:rPr>
              <a:t>para aumentar a tensão e a corrente...</a:t>
            </a:r>
            <a:endParaRPr lang="en-US" altLang="pt-BR"/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3489325" y="3121025"/>
            <a:ext cx="2306638" cy="1387475"/>
          </a:xfrm>
          <a:prstGeom prst="rect">
            <a:avLst/>
          </a:prstGeom>
          <a:noFill/>
          <a:ln w="76200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000">
                <a:solidFill>
                  <a:schemeClr val="accent2"/>
                </a:solidFill>
              </a:rPr>
              <a:t>a) certo</a:t>
            </a:r>
          </a:p>
          <a:p>
            <a:r>
              <a:rPr lang="en-US" altLang="pt-BR" sz="4000">
                <a:solidFill>
                  <a:schemeClr val="accent2"/>
                </a:solidFill>
              </a:rPr>
              <a:t>b) errado</a:t>
            </a:r>
            <a:endParaRPr lang="en-US" altLang="pt-BR" sz="360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build="p" autoUpdateAnimBg="0"/>
      <p:bldP spid="37891" grpId="0" animBg="1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381000" y="533400"/>
            <a:ext cx="8445500" cy="7016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000"/>
              <a:t>32 - Associando-se pilhas em paralelo: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295400" y="1905000"/>
            <a:ext cx="65087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chemeClr val="accent2"/>
                </a:solidFill>
              </a:rPr>
              <a:t>a) aumenta a tensão e a corrente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b) aumenta a corrente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c) diminui a tensão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d) diminui a corrente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e) n.r.a.</a:t>
            </a:r>
            <a:endParaRPr lang="en-US" altLang="pt-BR" sz="360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 autoUpdateAnimBg="0"/>
      <p:bldP spid="38915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t-BR" b="1">
                <a:solidFill>
                  <a:schemeClr val="accent2"/>
                </a:solidFill>
              </a:rPr>
              <a:t>33 - VERDADEIRO/FALSO</a:t>
            </a:r>
            <a:endParaRPr lang="en-US" altLang="pt-BR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533400" y="1828800"/>
            <a:ext cx="818515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000">
                <a:solidFill>
                  <a:srgbClr val="006600"/>
                </a:solidFill>
              </a:rPr>
              <a:t>Um gerador químico de energia deve</a:t>
            </a:r>
          </a:p>
          <a:p>
            <a:r>
              <a:rPr lang="en-US" altLang="pt-BR" sz="4000">
                <a:solidFill>
                  <a:srgbClr val="006600"/>
                </a:solidFill>
              </a:rPr>
              <a:t>ter uma resistência interna bastante</a:t>
            </a:r>
          </a:p>
          <a:p>
            <a:r>
              <a:rPr lang="en-US" altLang="pt-BR" sz="4000">
                <a:solidFill>
                  <a:srgbClr val="006600"/>
                </a:solidFill>
              </a:rPr>
              <a:t>elevada, para evitar perdas...</a:t>
            </a:r>
            <a:endParaRPr lang="en-US" altLang="pt-BR" sz="4000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429000" y="3962400"/>
            <a:ext cx="28130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FF3300"/>
                </a:solidFill>
              </a:rPr>
              <a:t>a) verdadeiro</a:t>
            </a:r>
          </a:p>
          <a:p>
            <a:r>
              <a:rPr lang="en-US" altLang="pt-BR" sz="3600">
                <a:solidFill>
                  <a:srgbClr val="FF3300"/>
                </a:solidFill>
              </a:rPr>
              <a:t>b) falso</a:t>
            </a: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6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build="p" autoUpdateAnimBg="0"/>
      <p:bldP spid="39939" grpId="0" autoUpdateAnimBg="0"/>
      <p:bldP spid="39940" grpId="0" build="p" autoUpdateAnimBg="0" advAuto="200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01000" cy="1143000"/>
          </a:xfrm>
          <a:ln w="5715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pt-BR" sz="4000" b="1">
                <a:solidFill>
                  <a:schemeClr val="accent2"/>
                </a:solidFill>
              </a:rPr>
              <a:t>34 - Um gerador ideal deve possuir:</a:t>
            </a:r>
            <a:endParaRPr lang="en-US" altLang="pt-BR" sz="3600" b="1"/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600200" y="2286000"/>
            <a:ext cx="58610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008000"/>
                </a:solidFill>
              </a:rPr>
              <a:t>a) resistência interna elevada</a:t>
            </a:r>
          </a:p>
          <a:p>
            <a:r>
              <a:rPr lang="en-US" altLang="pt-BR" sz="3600">
                <a:solidFill>
                  <a:srgbClr val="008000"/>
                </a:solidFill>
              </a:rPr>
              <a:t>b) resistência interna média</a:t>
            </a:r>
          </a:p>
          <a:p>
            <a:r>
              <a:rPr lang="en-US" altLang="pt-BR" sz="3600">
                <a:solidFill>
                  <a:srgbClr val="008000"/>
                </a:solidFill>
              </a:rPr>
              <a:t>c) resistência interna baixa</a:t>
            </a:r>
          </a:p>
          <a:p>
            <a:r>
              <a:rPr lang="en-US" altLang="pt-BR" sz="3600">
                <a:solidFill>
                  <a:srgbClr val="008000"/>
                </a:solidFill>
              </a:rPr>
              <a:t>d) resistência interna nula</a:t>
            </a:r>
          </a:p>
          <a:p>
            <a:r>
              <a:rPr lang="en-US" altLang="pt-BR" sz="3600">
                <a:solidFill>
                  <a:srgbClr val="008000"/>
                </a:solidFill>
              </a:rPr>
              <a:t>e) n.r.a.</a:t>
            </a:r>
            <a:endParaRPr lang="en-US" altLang="pt-BR" sz="360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uild="p" autoUpdateAnimBg="0"/>
      <p:bldP spid="40963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t-BR" sz="4000" b="1">
                <a:solidFill>
                  <a:srgbClr val="008000"/>
                </a:solidFill>
              </a:rPr>
              <a:t>35 - Uma lâmpada de 100W com 60% de rendimento:</a:t>
            </a:r>
            <a:endParaRPr lang="en-US" altLang="pt-BR" sz="4000" b="1"/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762000" y="2133600"/>
            <a:ext cx="77914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chemeClr val="accent2"/>
                </a:solidFill>
              </a:rPr>
              <a:t>a) desperdiça 60% em energia térmica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b) aproveita 40% de energia luminosa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c) aproveita 100% de energia luminosa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d) desperdiça 40% em energia térmica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e) n.r.a.</a:t>
            </a:r>
            <a:endParaRPr lang="en-US" altLang="pt-BR" sz="360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build="p" autoUpdateAnimBg="0"/>
      <p:bldP spid="4198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371600" y="762000"/>
            <a:ext cx="63976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400">
                <a:solidFill>
                  <a:srgbClr val="006600"/>
                </a:solidFill>
              </a:rPr>
              <a:t>TOTAL DE QUESTÕES:</a:t>
            </a:r>
            <a:endParaRPr lang="en-US" altLang="pt-BR" sz="3600"/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3805237" y="2636912"/>
            <a:ext cx="1530350" cy="1708150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10600" dirty="0"/>
              <a:t>40</a:t>
            </a:r>
            <a:endParaRPr lang="en-US" altLang="pt-BR" sz="5400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9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build="p" autoUpdateAnimBg="0"/>
      <p:bldP spid="49155" grpId="0" animBg="1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99"/>
          </a:solidFill>
        </p:spPr>
        <p:txBody>
          <a:bodyPr/>
          <a:lstStyle/>
          <a:p>
            <a:r>
              <a:rPr lang="en-US" altLang="pt-BR" sz="4000" b="1">
                <a:solidFill>
                  <a:schemeClr val="accent2"/>
                </a:solidFill>
              </a:rPr>
              <a:t>36 - VERDADEIRO/FALSO</a:t>
            </a:r>
            <a:endParaRPr lang="en-US" altLang="pt-BR" sz="4000" b="1"/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685800" y="2057400"/>
            <a:ext cx="76517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800000"/>
                </a:solidFill>
              </a:rPr>
              <a:t>O consumo de energia de um chuveiro</a:t>
            </a:r>
          </a:p>
          <a:p>
            <a:r>
              <a:rPr lang="en-US" altLang="pt-BR" sz="3600">
                <a:solidFill>
                  <a:srgbClr val="800000"/>
                </a:solidFill>
              </a:rPr>
              <a:t>elétrico é diretamente proporcional a</a:t>
            </a:r>
          </a:p>
          <a:p>
            <a:r>
              <a:rPr lang="en-US" altLang="pt-BR" sz="3600">
                <a:solidFill>
                  <a:srgbClr val="800000"/>
                </a:solidFill>
              </a:rPr>
              <a:t>potência do mesmo...</a:t>
            </a:r>
            <a:endParaRPr lang="en-US" altLang="pt-BR" sz="3600"/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3276600" y="3962400"/>
            <a:ext cx="31051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000">
                <a:solidFill>
                  <a:srgbClr val="006600"/>
                </a:solidFill>
              </a:rPr>
              <a:t>a) verdadeiro</a:t>
            </a:r>
          </a:p>
          <a:p>
            <a:r>
              <a:rPr lang="en-US" altLang="pt-BR" sz="4000">
                <a:solidFill>
                  <a:srgbClr val="006600"/>
                </a:solidFill>
              </a:rPr>
              <a:t>b) falso</a:t>
            </a:r>
            <a:endParaRPr lang="en-US" altLang="pt-BR" sz="360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81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24" presetID="2" presetClass="entr" presetSubtype="3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" fill="hold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" fill="hold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29" presetID="2" presetClass="entr" presetSubtype="3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" fill="hold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" fill="hold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build="p" autoUpdateAnimBg="0"/>
      <p:bldP spid="43011" grpId="0" build="p" autoUpdateAnimBg="0" advAuto="2000"/>
      <p:bldP spid="43012" grpId="0" build="p" autoUpdateAnimBg="0" advAuto="200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pPr algn="l"/>
            <a:r>
              <a:rPr lang="en-US" altLang="pt-BR" sz="3600" b="1">
                <a:solidFill>
                  <a:srgbClr val="006600"/>
                </a:solidFill>
              </a:rPr>
              <a:t>37 - A tensão em vazio (Eo) em um ge-</a:t>
            </a:r>
            <a:br>
              <a:rPr lang="en-US" altLang="pt-BR" sz="3600" b="1">
                <a:solidFill>
                  <a:srgbClr val="006600"/>
                </a:solidFill>
              </a:rPr>
            </a:br>
            <a:r>
              <a:rPr lang="en-US" altLang="pt-BR" sz="3600" b="1">
                <a:solidFill>
                  <a:srgbClr val="006600"/>
                </a:solidFill>
              </a:rPr>
              <a:t>rador pode ser assim definida:</a:t>
            </a:r>
            <a:endParaRPr lang="en-US" altLang="pt-BR" sz="3600" b="1"/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669925" y="1873250"/>
            <a:ext cx="76263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FF3300"/>
                </a:solidFill>
              </a:rPr>
              <a:t>a) tensão com máxima corrente</a:t>
            </a:r>
          </a:p>
          <a:p>
            <a:r>
              <a:rPr lang="en-US" altLang="pt-BR" sz="3600">
                <a:solidFill>
                  <a:srgbClr val="FF3300"/>
                </a:solidFill>
              </a:rPr>
              <a:t>b) tensão com máxima carga</a:t>
            </a:r>
          </a:p>
          <a:p>
            <a:r>
              <a:rPr lang="en-US" altLang="pt-BR" sz="3600">
                <a:solidFill>
                  <a:srgbClr val="FF3300"/>
                </a:solidFill>
              </a:rPr>
              <a:t>c) tensão com máxima potência</a:t>
            </a:r>
          </a:p>
          <a:p>
            <a:r>
              <a:rPr lang="en-US" altLang="pt-BR" sz="3600">
                <a:solidFill>
                  <a:srgbClr val="FF3300"/>
                </a:solidFill>
              </a:rPr>
              <a:t>d) tensão com seus terminais em curto</a:t>
            </a:r>
          </a:p>
          <a:p>
            <a:r>
              <a:rPr lang="en-US" altLang="pt-BR" sz="3600">
                <a:solidFill>
                  <a:srgbClr val="FF3300"/>
                </a:solidFill>
              </a:rPr>
              <a:t>e) n.r.a.</a:t>
            </a:r>
            <a:endParaRPr lang="en-US" altLang="pt-BR" sz="360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 autoUpdateAnimBg="0"/>
      <p:bldP spid="44036" grpId="0" build="p" autoUpdateAnimBg="0" advAuto="200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99"/>
          </a:solidFill>
          <a:ln w="76200" cmpd="tri">
            <a:solidFill>
              <a:srgbClr val="FF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pt-BR" sz="4000" b="1">
                <a:solidFill>
                  <a:schemeClr val="accent2"/>
                </a:solidFill>
              </a:rPr>
              <a:t>38 - O dispositivo que mede correntes de baixa intensidade é:</a:t>
            </a:r>
            <a:endParaRPr lang="en-US" altLang="pt-BR" sz="4000" b="1"/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2819400" y="2133600"/>
            <a:ext cx="37401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660033"/>
                </a:solidFill>
              </a:rPr>
              <a:t>a) o ohmímetro</a:t>
            </a:r>
          </a:p>
          <a:p>
            <a:r>
              <a:rPr lang="en-US" altLang="pt-BR" sz="3600">
                <a:solidFill>
                  <a:srgbClr val="660033"/>
                </a:solidFill>
              </a:rPr>
              <a:t>b) o wattímetro</a:t>
            </a:r>
          </a:p>
          <a:p>
            <a:r>
              <a:rPr lang="en-US" altLang="pt-BR" sz="3600">
                <a:solidFill>
                  <a:srgbClr val="660033"/>
                </a:solidFill>
              </a:rPr>
              <a:t>c) o voltímetro</a:t>
            </a:r>
          </a:p>
          <a:p>
            <a:r>
              <a:rPr lang="en-US" altLang="pt-BR" sz="3600">
                <a:solidFill>
                  <a:srgbClr val="660033"/>
                </a:solidFill>
              </a:rPr>
              <a:t>d) o galvanômetro</a:t>
            </a:r>
          </a:p>
          <a:p>
            <a:r>
              <a:rPr lang="en-US" altLang="pt-BR" sz="3600">
                <a:solidFill>
                  <a:srgbClr val="660033"/>
                </a:solidFill>
              </a:rPr>
              <a:t>e) n.r.a.</a:t>
            </a:r>
            <a:endParaRPr lang="en-US" altLang="pt-BR" sz="360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5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build="p" autoUpdateAnimBg="0"/>
      <p:bldP spid="45059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solidFill>
            <a:srgbClr val="FFFF99"/>
          </a:solidFill>
        </p:spPr>
        <p:txBody>
          <a:bodyPr/>
          <a:lstStyle/>
          <a:p>
            <a:r>
              <a:rPr lang="en-US" altLang="pt-BR" sz="4000" b="1">
                <a:solidFill>
                  <a:schemeClr val="accent2"/>
                </a:solidFill>
              </a:rPr>
              <a:t>39 - FALSO/VERDADEIRO</a:t>
            </a:r>
            <a:endParaRPr lang="en-US" altLang="pt-BR" sz="4000" b="1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762000" y="1752600"/>
            <a:ext cx="763905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FF3300"/>
                </a:solidFill>
              </a:rPr>
              <a:t>Diz-se que um resistor está em curto-</a:t>
            </a:r>
          </a:p>
          <a:p>
            <a:r>
              <a:rPr lang="en-US" altLang="pt-BR" sz="3600">
                <a:solidFill>
                  <a:srgbClr val="FF3300"/>
                </a:solidFill>
              </a:rPr>
              <a:t>circuito quando a ele é associado em</a:t>
            </a:r>
          </a:p>
          <a:p>
            <a:r>
              <a:rPr lang="en-US" altLang="pt-BR" sz="3600">
                <a:solidFill>
                  <a:srgbClr val="FF3300"/>
                </a:solidFill>
              </a:rPr>
              <a:t>paralelo um outro resistor de resistên-</a:t>
            </a:r>
          </a:p>
          <a:p>
            <a:r>
              <a:rPr lang="en-US" altLang="pt-BR" sz="3600">
                <a:solidFill>
                  <a:srgbClr val="FF3300"/>
                </a:solidFill>
              </a:rPr>
              <a:t>cia elétrica nula (R = 0)</a:t>
            </a:r>
            <a:endParaRPr lang="en-US" altLang="pt-BR" sz="3600"/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3352800" y="4114800"/>
            <a:ext cx="28130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660033"/>
                </a:solidFill>
              </a:rPr>
              <a:t>a) verdadeiro</a:t>
            </a:r>
          </a:p>
          <a:p>
            <a:r>
              <a:rPr lang="en-US" altLang="pt-BR" sz="3600">
                <a:solidFill>
                  <a:srgbClr val="660033"/>
                </a:solidFill>
              </a:rPr>
              <a:t>b) falso</a:t>
            </a:r>
            <a:endParaRPr lang="en-US" altLang="pt-BR" sz="360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6900"/>
                            </p:stCondLst>
                            <p:childTnLst>
                              <p:par>
                                <p:cTn id="30" presetID="4" presetClass="entr" presetSubtype="3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9400"/>
                            </p:stCondLst>
                            <p:childTnLst>
                              <p:par>
                                <p:cTn id="34" presetID="4" presetClass="entr" presetSubtype="3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500"/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build="p" autoUpdateAnimBg="0"/>
      <p:bldP spid="46083" grpId="0" build="p" autoUpdateAnimBg="0" advAuto="2000"/>
      <p:bldP spid="46084" grpId="0" build="p" autoUpdateAnimBg="0" advAuto="200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pt-BR" sz="3600" b="1">
                <a:solidFill>
                  <a:srgbClr val="660033"/>
                </a:solidFill>
              </a:rPr>
              <a:t>40 - Uma associação contendo gerado-</a:t>
            </a:r>
            <a:br>
              <a:rPr lang="en-US" altLang="pt-BR" sz="3600" b="1">
                <a:solidFill>
                  <a:srgbClr val="660033"/>
                </a:solidFill>
              </a:rPr>
            </a:br>
            <a:r>
              <a:rPr lang="en-US" altLang="pt-BR" sz="3600" b="1">
                <a:solidFill>
                  <a:srgbClr val="660033"/>
                </a:solidFill>
              </a:rPr>
              <a:t>res, receptores e resistências ligados</a:t>
            </a:r>
            <a:br>
              <a:rPr lang="en-US" altLang="pt-BR" sz="3600" b="1">
                <a:solidFill>
                  <a:srgbClr val="660033"/>
                </a:solidFill>
              </a:rPr>
            </a:br>
            <a:r>
              <a:rPr lang="en-US" altLang="pt-BR" sz="3600" b="1">
                <a:solidFill>
                  <a:srgbClr val="660033"/>
                </a:solidFill>
              </a:rPr>
              <a:t>eletricamente entre si, denomina-se:</a:t>
            </a:r>
            <a:endParaRPr lang="en-US" altLang="pt-BR" sz="3600" b="1"/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2743200" y="2209800"/>
            <a:ext cx="4208463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000">
                <a:solidFill>
                  <a:schemeClr val="accent2"/>
                </a:solidFill>
              </a:rPr>
              <a:t>a) lei dos nós</a:t>
            </a:r>
          </a:p>
          <a:p>
            <a:r>
              <a:rPr lang="en-US" altLang="pt-BR" sz="4000">
                <a:solidFill>
                  <a:schemeClr val="accent2"/>
                </a:solidFill>
              </a:rPr>
              <a:t>b) lei das malhas</a:t>
            </a:r>
          </a:p>
          <a:p>
            <a:r>
              <a:rPr lang="en-US" altLang="pt-BR" sz="4000">
                <a:solidFill>
                  <a:schemeClr val="accent2"/>
                </a:solidFill>
              </a:rPr>
              <a:t>c) leis de kirchhoff</a:t>
            </a:r>
          </a:p>
          <a:p>
            <a:r>
              <a:rPr lang="en-US" altLang="pt-BR" sz="4000">
                <a:solidFill>
                  <a:schemeClr val="accent2"/>
                </a:solidFill>
              </a:rPr>
              <a:t>d) rede elétrica</a:t>
            </a:r>
          </a:p>
          <a:p>
            <a:r>
              <a:rPr lang="en-US" altLang="pt-BR" sz="4000">
                <a:solidFill>
                  <a:schemeClr val="accent2"/>
                </a:solidFill>
              </a:rPr>
              <a:t>e) n.r.a.</a:t>
            </a:r>
            <a:endParaRPr lang="en-US" altLang="pt-BR" sz="4000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build="p" autoUpdateAnimBg="0"/>
      <p:bldP spid="47107" grpId="0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altLang="pt-BR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GABARITO</a:t>
            </a:r>
            <a:endParaRPr lang="en-US" altLang="pt-BR"/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533400" y="1295400"/>
            <a:ext cx="1289050" cy="4498975"/>
          </a:xfrm>
          <a:prstGeom prst="rect">
            <a:avLst/>
          </a:prstGeom>
          <a:solidFill>
            <a:srgbClr val="FFFF99"/>
          </a:solidFill>
          <a:ln w="12700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/>
              <a:t>01 - e</a:t>
            </a:r>
          </a:p>
          <a:p>
            <a:r>
              <a:rPr lang="en-US" altLang="pt-BR" sz="3600"/>
              <a:t>02 - a</a:t>
            </a:r>
          </a:p>
          <a:p>
            <a:r>
              <a:rPr lang="en-US" altLang="pt-BR" sz="3600"/>
              <a:t>03 - b</a:t>
            </a:r>
          </a:p>
          <a:p>
            <a:r>
              <a:rPr lang="en-US" altLang="pt-BR" sz="3600"/>
              <a:t>04 - b</a:t>
            </a:r>
          </a:p>
          <a:p>
            <a:r>
              <a:rPr lang="en-US" altLang="pt-BR" sz="3600"/>
              <a:t>05 - a</a:t>
            </a:r>
          </a:p>
          <a:p>
            <a:r>
              <a:rPr lang="en-US" altLang="pt-BR" sz="3600"/>
              <a:t>06 - a</a:t>
            </a:r>
          </a:p>
          <a:p>
            <a:r>
              <a:rPr lang="en-US" altLang="pt-BR" sz="3600"/>
              <a:t>07 - e</a:t>
            </a:r>
          </a:p>
          <a:p>
            <a:r>
              <a:rPr lang="en-US" altLang="pt-BR" sz="3600"/>
              <a:t>08 - b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2209800" y="1295400"/>
            <a:ext cx="1377950" cy="4498975"/>
          </a:xfrm>
          <a:prstGeom prst="rect">
            <a:avLst/>
          </a:prstGeom>
          <a:solidFill>
            <a:schemeClr val="hlink"/>
          </a:solidFill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/>
              <a:t>09 - a</a:t>
            </a:r>
          </a:p>
          <a:p>
            <a:r>
              <a:rPr lang="en-US" altLang="pt-BR" sz="3600"/>
              <a:t>10 - c</a:t>
            </a:r>
          </a:p>
          <a:p>
            <a:r>
              <a:rPr lang="en-US" altLang="pt-BR" sz="3600"/>
              <a:t>11 - a</a:t>
            </a:r>
          </a:p>
          <a:p>
            <a:r>
              <a:rPr lang="en-US" altLang="pt-BR" sz="3600"/>
              <a:t>12 - c</a:t>
            </a:r>
          </a:p>
          <a:p>
            <a:r>
              <a:rPr lang="en-US" altLang="pt-BR" sz="3600"/>
              <a:t>13 - d</a:t>
            </a:r>
          </a:p>
          <a:p>
            <a:r>
              <a:rPr lang="en-US" altLang="pt-BR" sz="3600"/>
              <a:t>14 - a</a:t>
            </a:r>
          </a:p>
          <a:p>
            <a:r>
              <a:rPr lang="en-US" altLang="pt-BR" sz="3600"/>
              <a:t>15 - b</a:t>
            </a:r>
          </a:p>
          <a:p>
            <a:r>
              <a:rPr lang="en-US" altLang="pt-BR" sz="3600"/>
              <a:t>16 - a </a:t>
            </a: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3962400" y="1295400"/>
            <a:ext cx="1289050" cy="4498975"/>
          </a:xfrm>
          <a:prstGeom prst="rect">
            <a:avLst/>
          </a:prstGeom>
          <a:solidFill>
            <a:srgbClr val="DDDDDD"/>
          </a:solidFill>
          <a:ln w="12700">
            <a:solidFill>
              <a:srgbClr val="80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993366"/>
                </a:solidFill>
              </a:rPr>
              <a:t>17 - b</a:t>
            </a:r>
          </a:p>
          <a:p>
            <a:r>
              <a:rPr lang="en-US" altLang="pt-BR" sz="3600">
                <a:solidFill>
                  <a:srgbClr val="993366"/>
                </a:solidFill>
              </a:rPr>
              <a:t>18 - b</a:t>
            </a:r>
          </a:p>
          <a:p>
            <a:r>
              <a:rPr lang="en-US" altLang="pt-BR" sz="3600">
                <a:solidFill>
                  <a:srgbClr val="993366"/>
                </a:solidFill>
              </a:rPr>
              <a:t>19 - b</a:t>
            </a:r>
          </a:p>
          <a:p>
            <a:r>
              <a:rPr lang="en-US" altLang="pt-BR" sz="3600">
                <a:solidFill>
                  <a:srgbClr val="993366"/>
                </a:solidFill>
              </a:rPr>
              <a:t>20 - e</a:t>
            </a:r>
          </a:p>
          <a:p>
            <a:r>
              <a:rPr lang="en-US" altLang="pt-BR" sz="3600">
                <a:solidFill>
                  <a:srgbClr val="993366"/>
                </a:solidFill>
              </a:rPr>
              <a:t>21 - b</a:t>
            </a:r>
          </a:p>
          <a:p>
            <a:r>
              <a:rPr lang="en-US" altLang="pt-BR" sz="3600">
                <a:solidFill>
                  <a:srgbClr val="993366"/>
                </a:solidFill>
              </a:rPr>
              <a:t>22 - c</a:t>
            </a:r>
          </a:p>
          <a:p>
            <a:r>
              <a:rPr lang="en-US" altLang="pt-BR" sz="3600">
                <a:solidFill>
                  <a:srgbClr val="993366"/>
                </a:solidFill>
              </a:rPr>
              <a:t>23 - e</a:t>
            </a:r>
          </a:p>
          <a:p>
            <a:r>
              <a:rPr lang="en-US" altLang="pt-BR" sz="3600">
                <a:solidFill>
                  <a:srgbClr val="993366"/>
                </a:solidFill>
              </a:rPr>
              <a:t>24 - b</a:t>
            </a:r>
            <a:endParaRPr lang="en-US" altLang="pt-BR" sz="3600"/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5638800" y="1295400"/>
            <a:ext cx="1289050" cy="4498975"/>
          </a:xfrm>
          <a:prstGeom prst="rect">
            <a:avLst/>
          </a:prstGeom>
          <a:solidFill>
            <a:srgbClr val="CCFFCC"/>
          </a:solidFill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/>
              <a:t>25 - b</a:t>
            </a:r>
          </a:p>
          <a:p>
            <a:r>
              <a:rPr lang="en-US" altLang="pt-BR" sz="3600"/>
              <a:t>26 - a</a:t>
            </a:r>
          </a:p>
          <a:p>
            <a:r>
              <a:rPr lang="en-US" altLang="pt-BR" sz="3600"/>
              <a:t>27 - a</a:t>
            </a:r>
          </a:p>
          <a:p>
            <a:r>
              <a:rPr lang="en-US" altLang="pt-BR" sz="3600"/>
              <a:t>28 - a</a:t>
            </a:r>
          </a:p>
          <a:p>
            <a:r>
              <a:rPr lang="en-US" altLang="pt-BR" sz="3600"/>
              <a:t>29 - b</a:t>
            </a:r>
          </a:p>
          <a:p>
            <a:r>
              <a:rPr lang="en-US" altLang="pt-BR" sz="3600"/>
              <a:t>30 - e</a:t>
            </a:r>
          </a:p>
          <a:p>
            <a:r>
              <a:rPr lang="en-US" altLang="pt-BR" sz="3600"/>
              <a:t>31 - b</a:t>
            </a:r>
          </a:p>
          <a:p>
            <a:r>
              <a:rPr lang="en-US" altLang="pt-BR" sz="3600"/>
              <a:t>32 - b</a:t>
            </a: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7315200" y="1295400"/>
            <a:ext cx="1289050" cy="4498975"/>
          </a:xfrm>
          <a:prstGeom prst="rect">
            <a:avLst/>
          </a:prstGeom>
          <a:solidFill>
            <a:srgbClr val="CCECFF"/>
          </a:solidFill>
          <a:ln w="12700">
            <a:solidFill>
              <a:srgbClr val="80008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/>
              <a:t>33 - b</a:t>
            </a:r>
          </a:p>
          <a:p>
            <a:r>
              <a:rPr lang="en-US" altLang="pt-BR" sz="3600"/>
              <a:t>34 - d</a:t>
            </a:r>
          </a:p>
          <a:p>
            <a:r>
              <a:rPr lang="en-US" altLang="pt-BR" sz="3600"/>
              <a:t>35 - d</a:t>
            </a:r>
          </a:p>
          <a:p>
            <a:r>
              <a:rPr lang="en-US" altLang="pt-BR" sz="3600"/>
              <a:t>36 - a</a:t>
            </a:r>
          </a:p>
          <a:p>
            <a:r>
              <a:rPr lang="en-US" altLang="pt-BR" sz="3600"/>
              <a:t>37 - e</a:t>
            </a:r>
          </a:p>
          <a:p>
            <a:r>
              <a:rPr lang="en-US" altLang="pt-BR" sz="3600"/>
              <a:t>38 - d</a:t>
            </a:r>
          </a:p>
          <a:p>
            <a:r>
              <a:rPr lang="en-US" altLang="pt-BR" sz="3600"/>
              <a:t>39 - a</a:t>
            </a:r>
          </a:p>
          <a:p>
            <a:r>
              <a:rPr lang="en-US" altLang="pt-BR" sz="3600"/>
              <a:t>40 - d</a:t>
            </a:r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utoUpdateAnimBg="0"/>
      <p:bldP spid="48131" grpId="0" animBg="1" autoUpdateAnimBg="0"/>
      <p:bldP spid="48133" grpId="0" animBg="1" autoUpdateAnimBg="0"/>
      <p:bldP spid="48134" grpId="0" animBg="1" autoUpdateAnimBg="0"/>
      <p:bldP spid="48135" grpId="0" animBg="1" autoUpdateAnimBg="0"/>
      <p:bldP spid="48136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41325" y="531813"/>
            <a:ext cx="80692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chemeClr val="accent2"/>
                </a:solidFill>
              </a:rPr>
              <a:t>1 - Podemos afirmar que em um circuito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paralelo: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41325" y="2103438"/>
            <a:ext cx="8185150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FF0033"/>
                </a:solidFill>
              </a:rPr>
              <a:t>a) a tensão se divide entre os resistores</a:t>
            </a:r>
          </a:p>
          <a:p>
            <a:r>
              <a:rPr lang="en-US" altLang="pt-BR" sz="3200">
                <a:solidFill>
                  <a:srgbClr val="FF0033"/>
                </a:solidFill>
              </a:rPr>
              <a:t>b) a corrente é a mesma em todos os resistores</a:t>
            </a:r>
          </a:p>
          <a:p>
            <a:r>
              <a:rPr lang="en-US" altLang="pt-BR" sz="3200">
                <a:solidFill>
                  <a:srgbClr val="FF0033"/>
                </a:solidFill>
              </a:rPr>
              <a:t>c) a potência é a mesma em todos os resistores</a:t>
            </a:r>
          </a:p>
          <a:p>
            <a:r>
              <a:rPr lang="en-US" altLang="pt-BR" sz="3200">
                <a:solidFill>
                  <a:srgbClr val="FF0033"/>
                </a:solidFill>
              </a:rPr>
              <a:t>d) a corrente total é a mesma corrente que</a:t>
            </a:r>
          </a:p>
          <a:p>
            <a:r>
              <a:rPr lang="en-US" altLang="pt-BR" sz="3200">
                <a:solidFill>
                  <a:srgbClr val="FF0033"/>
                </a:solidFill>
              </a:rPr>
              <a:t>circula em apenas um dos resistores</a:t>
            </a:r>
          </a:p>
          <a:p>
            <a:r>
              <a:rPr lang="en-US" altLang="pt-BR" sz="3200">
                <a:solidFill>
                  <a:srgbClr val="FF0033"/>
                </a:solidFill>
              </a:rPr>
              <a:t>e) n.r.a.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36525" y="455613"/>
            <a:ext cx="86915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0000FF"/>
                </a:solidFill>
              </a:rPr>
              <a:t>2 - Com relação a potência em cada resistor</a:t>
            </a:r>
          </a:p>
          <a:p>
            <a:r>
              <a:rPr lang="en-US" altLang="pt-BR" sz="3600">
                <a:solidFill>
                  <a:srgbClr val="0000FF"/>
                </a:solidFill>
              </a:rPr>
              <a:t>em uma associação série, pode-se afirmar: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517525" y="2027238"/>
            <a:ext cx="7847013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D60093"/>
                </a:solidFill>
              </a:rPr>
              <a:t>a) é diretamente proporcional a corrente</a:t>
            </a:r>
          </a:p>
          <a:p>
            <a:r>
              <a:rPr lang="en-US" altLang="pt-BR" sz="3200">
                <a:solidFill>
                  <a:srgbClr val="D60093"/>
                </a:solidFill>
              </a:rPr>
              <a:t>b) é inversamente proporcional a corrente</a:t>
            </a:r>
          </a:p>
          <a:p>
            <a:r>
              <a:rPr lang="en-US" altLang="pt-BR" sz="3200">
                <a:solidFill>
                  <a:srgbClr val="D60093"/>
                </a:solidFill>
              </a:rPr>
              <a:t>c) é o produto entre a tensão e a resistência</a:t>
            </a:r>
          </a:p>
          <a:p>
            <a:r>
              <a:rPr lang="en-US" altLang="pt-BR" sz="3200">
                <a:solidFill>
                  <a:srgbClr val="D60093"/>
                </a:solidFill>
              </a:rPr>
              <a:t>d) é o produto entre a resistência e a corren-</a:t>
            </a:r>
          </a:p>
          <a:p>
            <a:r>
              <a:rPr lang="en-US" altLang="pt-BR" sz="3200">
                <a:solidFill>
                  <a:srgbClr val="D60093"/>
                </a:solidFill>
              </a:rPr>
              <a:t>te</a:t>
            </a:r>
          </a:p>
          <a:p>
            <a:r>
              <a:rPr lang="en-US" altLang="pt-BR" sz="3200">
                <a:solidFill>
                  <a:srgbClr val="D60093"/>
                </a:solidFill>
              </a:rPr>
              <a:t>e) n.r.a.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441325" y="531813"/>
            <a:ext cx="82359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chemeClr val="accent2"/>
                </a:solidFill>
              </a:rPr>
              <a:t>3 - Em uma linha de transmissão que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utiliza fio de cobre, a medida que aumen-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ta a temperatura: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914400" y="2286000"/>
            <a:ext cx="7043738" cy="3513138"/>
          </a:xfrm>
          <a:prstGeom prst="rect">
            <a:avLst/>
          </a:prstGeom>
          <a:noFill/>
          <a:ln w="9525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D60093"/>
                </a:solidFill>
              </a:rPr>
              <a:t>a) a perda na linha diminui</a:t>
            </a:r>
          </a:p>
          <a:p>
            <a:r>
              <a:rPr lang="en-US" altLang="pt-BR" sz="3200">
                <a:solidFill>
                  <a:srgbClr val="D60093"/>
                </a:solidFill>
              </a:rPr>
              <a:t>b) a perda na linha aumenta</a:t>
            </a:r>
          </a:p>
          <a:p>
            <a:r>
              <a:rPr lang="en-US" altLang="pt-BR" sz="3200">
                <a:solidFill>
                  <a:srgbClr val="D60093"/>
                </a:solidFill>
              </a:rPr>
              <a:t>c) a temperatura não influi na perda da</a:t>
            </a:r>
          </a:p>
          <a:p>
            <a:r>
              <a:rPr lang="en-US" altLang="pt-BR" sz="3200">
                <a:solidFill>
                  <a:srgbClr val="D60093"/>
                </a:solidFill>
              </a:rPr>
              <a:t>linha</a:t>
            </a:r>
          </a:p>
          <a:p>
            <a:r>
              <a:rPr lang="en-US" altLang="pt-BR" sz="3200">
                <a:solidFill>
                  <a:srgbClr val="D60093"/>
                </a:solidFill>
              </a:rPr>
              <a:t>d) a perda na linha é inversamente pro-</a:t>
            </a:r>
          </a:p>
          <a:p>
            <a:r>
              <a:rPr lang="en-US" altLang="pt-BR" sz="3200">
                <a:solidFill>
                  <a:srgbClr val="D60093"/>
                </a:solidFill>
              </a:rPr>
              <a:t>porcional ao aumento da temperatura</a:t>
            </a:r>
          </a:p>
          <a:p>
            <a:r>
              <a:rPr lang="en-US" altLang="pt-BR" sz="3200">
                <a:solidFill>
                  <a:srgbClr val="D60093"/>
                </a:solidFill>
              </a:rPr>
              <a:t>e) n.r.a.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22325" y="639763"/>
            <a:ext cx="7296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000">
                <a:solidFill>
                  <a:srgbClr val="FF0033"/>
                </a:solidFill>
              </a:rPr>
              <a:t>4 - FALSO OU VERDADEIRO?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431925" y="1903413"/>
            <a:ext cx="6407150" cy="173990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chemeClr val="accent2"/>
                </a:solidFill>
              </a:rPr>
              <a:t>Quando aumenta o diâmetro da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bitola do fio, aumenta a capaci-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dade de corrente pelo fio.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657600" y="4038600"/>
            <a:ext cx="25431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336600"/>
                </a:solidFill>
              </a:rPr>
              <a:t>a) falso</a:t>
            </a:r>
          </a:p>
          <a:p>
            <a:r>
              <a:rPr lang="en-US" altLang="pt-BR" sz="3200">
                <a:solidFill>
                  <a:srgbClr val="336600"/>
                </a:solidFill>
              </a:rPr>
              <a:t>b) verdadeiro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utoUpdateAnimBg="0" rev="1"/>
      <p:bldP spid="9219" grpId="0" animBg="1" autoUpdateAnimBg="0"/>
      <p:bldP spid="922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57200" y="457200"/>
            <a:ext cx="808831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000">
                <a:solidFill>
                  <a:srgbClr val="800000"/>
                </a:solidFill>
              </a:rPr>
              <a:t>5 - Podemos afirmar que a eficiência</a:t>
            </a:r>
          </a:p>
          <a:p>
            <a:r>
              <a:rPr lang="en-US" altLang="pt-BR" sz="4000">
                <a:solidFill>
                  <a:srgbClr val="800000"/>
                </a:solidFill>
              </a:rPr>
              <a:t>de um gerador é inversamente pro-</a:t>
            </a:r>
          </a:p>
          <a:p>
            <a:r>
              <a:rPr lang="en-US" altLang="pt-BR" sz="4000">
                <a:solidFill>
                  <a:srgbClr val="800000"/>
                </a:solidFill>
              </a:rPr>
              <a:t>porcional a sua resistência interna.</a:t>
            </a:r>
            <a:endParaRPr lang="en-US" altLang="pt-BR" sz="3600">
              <a:solidFill>
                <a:srgbClr val="800000"/>
              </a:solidFill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429000" y="2895600"/>
            <a:ext cx="2889250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5400">
                <a:solidFill>
                  <a:schemeClr val="accent2"/>
                </a:solidFill>
              </a:rPr>
              <a:t>a)</a:t>
            </a:r>
            <a:r>
              <a:rPr lang="en-US" altLang="pt-BR" sz="3600">
                <a:solidFill>
                  <a:schemeClr val="accent2"/>
                </a:solidFill>
              </a:rPr>
              <a:t> </a:t>
            </a:r>
            <a:r>
              <a:rPr lang="en-US" altLang="pt-BR" sz="5400">
                <a:solidFill>
                  <a:schemeClr val="accent2"/>
                </a:solidFill>
              </a:rPr>
              <a:t>certo</a:t>
            </a:r>
            <a:endParaRPr lang="en-US" altLang="pt-BR" sz="3600">
              <a:solidFill>
                <a:schemeClr val="accent2"/>
              </a:solidFill>
            </a:endParaRPr>
          </a:p>
          <a:p>
            <a:r>
              <a:rPr lang="en-US" altLang="pt-BR" sz="5400">
                <a:solidFill>
                  <a:schemeClr val="accent2"/>
                </a:solidFill>
              </a:rPr>
              <a:t>b)</a:t>
            </a:r>
            <a:r>
              <a:rPr lang="en-US" altLang="pt-BR" sz="3600">
                <a:solidFill>
                  <a:schemeClr val="accent2"/>
                </a:solidFill>
              </a:rPr>
              <a:t> </a:t>
            </a:r>
            <a:r>
              <a:rPr lang="en-US" altLang="pt-BR" sz="5400">
                <a:solidFill>
                  <a:schemeClr val="accent2"/>
                </a:solidFill>
              </a:rPr>
              <a:t>errado</a:t>
            </a:r>
            <a:endParaRPr lang="en-US" altLang="pt-BR" sz="360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10" presetID="23" presetClass="entr" presetSubtype="272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pt-BR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pt-BR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1586</Words>
  <Application>Microsoft Office PowerPoint</Application>
  <PresentationFormat>Apresentação na tela (4:3)</PresentationFormat>
  <Paragraphs>314</Paragraphs>
  <Slides>45</Slides>
  <Notes>45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45</vt:i4>
      </vt:variant>
    </vt:vector>
  </HeadingPairs>
  <TitlesOfParts>
    <vt:vector size="47" baseType="lpstr">
      <vt:lpstr>Default Design</vt:lpstr>
      <vt:lpstr>ClipArt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26 - O fio de cobre possui um coeficiente de temperatura:</vt:lpstr>
      <vt:lpstr>27 - Comparando-se um fio de prata  com um fio de cobre, o fio de prata possui menor coeficiente de resistividade...</vt:lpstr>
      <vt:lpstr>Apresentação do PowerPoint</vt:lpstr>
      <vt:lpstr>29 - FALSO/VERDADEIRO</vt:lpstr>
      <vt:lpstr>Apresentação do PowerPoint</vt:lpstr>
      <vt:lpstr>31 - Pilhas são associadas em série para aumentar a tensão e a corrente...</vt:lpstr>
      <vt:lpstr>Apresentação do PowerPoint</vt:lpstr>
      <vt:lpstr>33 - VERDADEIRO/FALSO</vt:lpstr>
      <vt:lpstr>34 - Um gerador ideal deve possuir:</vt:lpstr>
      <vt:lpstr>35 - Uma lâmpada de 100W com 60% de rendimento:</vt:lpstr>
      <vt:lpstr>36 - VERDADEIRO/FALSO</vt:lpstr>
      <vt:lpstr>37 - A tensão em vazio (Eo) em um ge- rador pode ser assim definida:</vt:lpstr>
      <vt:lpstr>38 - O dispositivo que mede correntes de baixa intensidade é:</vt:lpstr>
      <vt:lpstr>39 - FALSO/VERDADEIRO</vt:lpstr>
      <vt:lpstr>40 - Uma associação contendo gerado- res, receptores e resistências ligados eletricamente entre si, denomina-se:</vt:lpstr>
      <vt:lpstr>GABARITO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EDGAR ZUIM</dc:creator>
  <cp:lastModifiedBy>Edgar Zuim</cp:lastModifiedBy>
  <cp:revision>44</cp:revision>
  <dcterms:created xsi:type="dcterms:W3CDTF">1996-09-18T16:19:22Z</dcterms:created>
  <dcterms:modified xsi:type="dcterms:W3CDTF">2015-12-24T12:47:33Z</dcterms:modified>
</cp:coreProperties>
</file>