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68" r:id="rId3"/>
    <p:sldId id="260" r:id="rId4"/>
    <p:sldId id="261" r:id="rId5"/>
    <p:sldId id="262" r:id="rId6"/>
    <p:sldId id="263" r:id="rId7"/>
    <p:sldId id="264" r:id="rId8"/>
    <p:sldId id="267" r:id="rId9"/>
    <p:sldId id="269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2" r:id="rId30"/>
  </p:sldIdLst>
  <p:sldSz cx="9144000" cy="6858000" type="screen4x3"/>
  <p:notesSz cx="6858000" cy="965835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6666FF"/>
    <a:srgbClr val="CC0099"/>
    <a:srgbClr val="CC3300"/>
    <a:srgbClr val="009900"/>
    <a:srgbClr val="FF3300"/>
    <a:srgbClr val="00008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6" d="100"/>
          <a:sy n="106" d="100"/>
        </p:scale>
        <p:origin x="-17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1214" y="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432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762000">
              <a:defRPr sz="1000" b="0" i="1"/>
            </a:lvl1pPr>
          </a:lstStyle>
          <a:p>
            <a:endParaRPr lang="en-US" altLang="pt-B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-1588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62000">
              <a:defRPr sz="1000" b="0" i="1"/>
            </a:lvl1pPr>
          </a:lstStyle>
          <a:p>
            <a:endParaRPr lang="en-US" altLang="pt-B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0763" y="730250"/>
            <a:ext cx="4816475" cy="3609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587875"/>
            <a:ext cx="5029200" cy="434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75750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762000">
              <a:defRPr sz="1000" b="0" i="1"/>
            </a:lvl1pPr>
          </a:lstStyle>
          <a:p>
            <a:endParaRPr lang="en-US" altLang="pt-B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175750"/>
            <a:ext cx="29718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62000">
              <a:defRPr sz="1000" b="0" i="1"/>
            </a:lvl1pPr>
          </a:lstStyle>
          <a:p>
            <a:fld id="{4544A555-FF51-4D7B-9B37-87F07E4C37AF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0267991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0ABFB2-0098-4904-AE5D-2D3249DEE54F}" type="slidenum">
              <a:rPr lang="en-US" altLang="pt-BR"/>
              <a:pPr/>
              <a:t>1</a:t>
            </a:fld>
            <a:endParaRPr lang="en-US" altLang="pt-BR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158DBE-8707-4F34-BEE1-75831C197118}" type="slidenum">
              <a:rPr lang="en-US" altLang="pt-BR"/>
              <a:pPr/>
              <a:t>10</a:t>
            </a:fld>
            <a:endParaRPr lang="en-US" altLang="pt-BR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D6098-70A4-4DBB-89BE-116CB431A225}" type="slidenum">
              <a:rPr lang="en-US" altLang="pt-BR"/>
              <a:pPr/>
              <a:t>11</a:t>
            </a:fld>
            <a:endParaRPr lang="en-US" altLang="pt-BR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78D685-102B-4F26-81F0-1C63B610E44B}" type="slidenum">
              <a:rPr lang="en-US" altLang="pt-BR"/>
              <a:pPr/>
              <a:t>12</a:t>
            </a:fld>
            <a:endParaRPr lang="en-US" altLang="pt-BR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0974D9-7968-475C-8DBC-4E562D37E51E}" type="slidenum">
              <a:rPr lang="en-US" altLang="pt-BR"/>
              <a:pPr/>
              <a:t>13</a:t>
            </a:fld>
            <a:endParaRPr lang="en-US" altLang="pt-BR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A78D7F-B5A2-4134-8ED7-0621EC4CA7B0}" type="slidenum">
              <a:rPr lang="en-US" altLang="pt-BR"/>
              <a:pPr/>
              <a:t>14</a:t>
            </a:fld>
            <a:endParaRPr lang="en-US" altLang="pt-BR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5787CA-FAD2-4CE6-A209-912C4E466C80}" type="slidenum">
              <a:rPr lang="en-US" altLang="pt-BR"/>
              <a:pPr/>
              <a:t>15</a:t>
            </a:fld>
            <a:endParaRPr lang="en-US" altLang="pt-BR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840B4-A964-47EA-A250-50CD3BEEDC89}" type="slidenum">
              <a:rPr lang="en-US" altLang="pt-BR"/>
              <a:pPr/>
              <a:t>16</a:t>
            </a:fld>
            <a:endParaRPr lang="en-US" altLang="pt-BR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FE0E7A-4420-4A4F-A10A-41A21A0A680C}" type="slidenum">
              <a:rPr lang="en-US" altLang="pt-BR"/>
              <a:pPr/>
              <a:t>17</a:t>
            </a:fld>
            <a:endParaRPr lang="en-US" altLang="pt-BR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4A73B5-32B9-4347-8C7E-59C67EED09AD}" type="slidenum">
              <a:rPr lang="en-US" altLang="pt-BR"/>
              <a:pPr/>
              <a:t>18</a:t>
            </a:fld>
            <a:endParaRPr lang="en-US" altLang="pt-BR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B6EB3E-525C-47FF-8389-DD9C84485D13}" type="slidenum">
              <a:rPr lang="en-US" altLang="pt-BR"/>
              <a:pPr/>
              <a:t>19</a:t>
            </a:fld>
            <a:endParaRPr lang="en-US" altLang="pt-BR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 cap="flat"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39167-9FC6-4B68-A5A5-AF0043CEB7B2}" type="slidenum">
              <a:rPr lang="en-US" altLang="pt-BR"/>
              <a:pPr/>
              <a:t>2</a:t>
            </a:fld>
            <a:endParaRPr lang="en-US" altLang="pt-BR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2AE3CC-9313-4437-9B42-811878A47131}" type="slidenum">
              <a:rPr lang="en-US" altLang="pt-BR"/>
              <a:pPr/>
              <a:t>20</a:t>
            </a:fld>
            <a:endParaRPr lang="en-US" altLang="pt-BR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F8A832-5F72-4481-94E4-F2E7579AAE36}" type="slidenum">
              <a:rPr lang="en-US" altLang="pt-BR"/>
              <a:pPr/>
              <a:t>21</a:t>
            </a:fld>
            <a:endParaRPr lang="en-US" altLang="pt-BR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7C62F1-5A68-4FA3-828C-FB5B61E0CD24}" type="slidenum">
              <a:rPr lang="en-US" altLang="pt-BR"/>
              <a:pPr/>
              <a:t>22</a:t>
            </a:fld>
            <a:endParaRPr lang="en-US" altLang="pt-BR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B4850A-0E9B-4451-8D59-ABCF75BEE164}" type="slidenum">
              <a:rPr lang="en-US" altLang="pt-BR"/>
              <a:pPr/>
              <a:t>23</a:t>
            </a:fld>
            <a:endParaRPr lang="en-US" altLang="pt-BR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DA92DB-38B3-4EAE-98C6-DCFBD2DC4F5C}" type="slidenum">
              <a:rPr lang="en-US" altLang="pt-BR"/>
              <a:pPr/>
              <a:t>24</a:t>
            </a:fld>
            <a:endParaRPr lang="en-US" altLang="pt-BR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E9CAF8-4E14-4E4F-99AF-4D5773EBEFB9}" type="slidenum">
              <a:rPr lang="en-US" altLang="pt-BR"/>
              <a:pPr/>
              <a:t>25</a:t>
            </a:fld>
            <a:endParaRPr lang="en-US" altLang="pt-BR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622697-4037-4B10-9BCE-35D2920A9543}" type="slidenum">
              <a:rPr lang="en-US" altLang="pt-BR"/>
              <a:pPr/>
              <a:t>26</a:t>
            </a:fld>
            <a:endParaRPr lang="en-US" altLang="pt-BR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F4CA29-0CE4-44AC-ADF8-F9DA565D7627}" type="slidenum">
              <a:rPr lang="en-US" altLang="pt-BR"/>
              <a:pPr/>
              <a:t>27</a:t>
            </a:fld>
            <a:endParaRPr lang="en-US" altLang="pt-BR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87D4C9-9254-4EC0-B819-F6EE4C7488D1}" type="slidenum">
              <a:rPr lang="en-US" altLang="pt-BR"/>
              <a:pPr/>
              <a:t>28</a:t>
            </a:fld>
            <a:endParaRPr lang="en-US" altLang="pt-BR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2E0E8D-AE8E-4228-A6D5-3E67499C4510}" type="slidenum">
              <a:rPr lang="en-US" altLang="pt-BR"/>
              <a:pPr/>
              <a:t>29</a:t>
            </a:fld>
            <a:endParaRPr lang="en-US" altLang="pt-BR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BCB268-EF53-4B82-AEBA-650F74B7E41C}" type="slidenum">
              <a:rPr lang="en-US" altLang="pt-BR"/>
              <a:pPr/>
              <a:t>3</a:t>
            </a:fld>
            <a:endParaRPr lang="en-US" altLang="pt-BR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 cap="flat"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D4C731-65DB-4E0A-B7D3-9923AD5D81BD}" type="slidenum">
              <a:rPr lang="en-US" altLang="pt-BR"/>
              <a:pPr/>
              <a:t>4</a:t>
            </a:fld>
            <a:endParaRPr lang="en-US" altLang="pt-BR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2F744B-85E5-40BC-9C73-50BA3BC42130}" type="slidenum">
              <a:rPr lang="en-US" altLang="pt-BR"/>
              <a:pPr/>
              <a:t>5</a:t>
            </a:fld>
            <a:endParaRPr lang="en-US" altLang="pt-BR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2ED201-78B4-4DA3-A5C5-2E6AAF2DBA4D}" type="slidenum">
              <a:rPr lang="en-US" altLang="pt-BR"/>
              <a:pPr/>
              <a:t>6</a:t>
            </a:fld>
            <a:endParaRPr lang="en-US" altLang="pt-BR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FF71FA-C62E-4BD6-B353-125C4C97662F}" type="slidenum">
              <a:rPr lang="en-US" altLang="pt-BR"/>
              <a:pPr/>
              <a:t>7</a:t>
            </a:fld>
            <a:endParaRPr lang="en-US" altLang="pt-BR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6B4A67-192D-4B55-854F-9A045DCF3482}" type="slidenum">
              <a:rPr lang="en-US" altLang="pt-BR"/>
              <a:pPr/>
              <a:t>8</a:t>
            </a:fld>
            <a:endParaRPr lang="en-US" altLang="pt-BR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C42BBE-2E3B-4589-856D-0DEE157535E0}" type="slidenum">
              <a:rPr lang="en-US" altLang="pt-BR"/>
              <a:pPr/>
              <a:t>9</a:t>
            </a:fld>
            <a:endParaRPr lang="en-US" altLang="pt-BR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2350" y="730250"/>
            <a:ext cx="4813300" cy="3609975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33D4F-E3E0-45C3-A039-B7B9D7FB605A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663478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F2E45-9D2D-4E7D-ADF4-0010CDF382CC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218044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7AAEA-83A6-4026-AB0F-F402338E281E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687618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, texto e clip-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lip-art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AD427E9-C498-402D-9B74-4427F18FBE8E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114239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BF7B8-3CFE-4941-875F-FCA415F1A3A4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652441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7A145-F2AC-48D6-AF0E-89517270DA41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304325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31C21-A681-44FA-942F-D730C1613052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9980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D0C1B-E80E-40DA-BC9E-14D065932BE3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18711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79485-7418-4688-9E05-1A0020FF297F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26369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0FB19-5BFA-42F7-BEFE-A8BC5064B5E7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63220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280D2-D6A3-4BCC-9C6E-3F549CE7C2E7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906994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EC32B-4A87-4DF3-B059-74310953187B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04695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defTabSz="762000">
              <a:defRPr sz="1400" b="0"/>
            </a:lvl1pPr>
          </a:lstStyle>
          <a:p>
            <a:endParaRPr lang="en-US" alt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400" b="0"/>
            </a:lvl1pPr>
          </a:lstStyle>
          <a:p>
            <a:endParaRPr lang="en-US" alt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400" b="0"/>
            </a:lvl1pPr>
          </a:lstStyle>
          <a:p>
            <a:fld id="{7EB82552-3119-437C-8F27-66663D9AC657}" type="slidenum">
              <a:rPr lang="en-US" altLang="pt-BR"/>
              <a:pPr/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3.wav"/><Relationship Id="rId4" Type="http://schemas.openxmlformats.org/officeDocument/2006/relationships/audio" Target="../media/audio4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audio" Target="../media/audio5.wav"/><Relationship Id="rId5" Type="http://schemas.openxmlformats.org/officeDocument/2006/relationships/audio" Target="../media/audio1.wav"/><Relationship Id="rId10" Type="http://schemas.openxmlformats.org/officeDocument/2006/relationships/image" Target="../media/image5.wmf"/><Relationship Id="rId4" Type="http://schemas.openxmlformats.org/officeDocument/2006/relationships/audio" Target="../media/audio4.wav"/><Relationship Id="rId9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audio" Target="../media/audio5.wav"/><Relationship Id="rId11" Type="http://schemas.openxmlformats.org/officeDocument/2006/relationships/image" Target="../media/image7.wmf"/><Relationship Id="rId5" Type="http://schemas.openxmlformats.org/officeDocument/2006/relationships/audio" Target="../media/audio4.wav"/><Relationship Id="rId10" Type="http://schemas.openxmlformats.org/officeDocument/2006/relationships/oleObject" Target="../embeddings/oleObject7.bin"/><Relationship Id="rId4" Type="http://schemas.openxmlformats.org/officeDocument/2006/relationships/audio" Target="../media/audio1.wav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0.wav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audio" Target="../media/audio9.wav"/><Relationship Id="rId5" Type="http://schemas.openxmlformats.org/officeDocument/2006/relationships/audio" Target="../media/audio4.wav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audio" Target="../media/audio4.wav"/><Relationship Id="rId5" Type="http://schemas.openxmlformats.org/officeDocument/2006/relationships/audio" Target="../media/audio11.wav"/><Relationship Id="rId4" Type="http://schemas.openxmlformats.org/officeDocument/2006/relationships/audio" Target="../media/audio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8.wav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audio" Target="../media/audio8.wav"/><Relationship Id="rId5" Type="http://schemas.openxmlformats.org/officeDocument/2006/relationships/audio" Target="../media/audio4.wav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audio" Target="../media/audio4.wav"/><Relationship Id="rId5" Type="http://schemas.openxmlformats.org/officeDocument/2006/relationships/audio" Target="../media/audio8.wav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1.wav"/><Relationship Id="rId4" Type="http://schemas.openxmlformats.org/officeDocument/2006/relationships/audio" Target="../media/audio5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2.bin"/><Relationship Id="rId5" Type="http://schemas.openxmlformats.org/officeDocument/2006/relationships/audio" Target="../media/audio4.wav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9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8.wav"/><Relationship Id="rId4" Type="http://schemas.openxmlformats.org/officeDocument/2006/relationships/audio" Target="../media/audio5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3.bin"/><Relationship Id="rId5" Type="http://schemas.openxmlformats.org/officeDocument/2006/relationships/audio" Target="../media/audio6.wav"/><Relationship Id="rId4" Type="http://schemas.openxmlformats.org/officeDocument/2006/relationships/audio" Target="../media/audio4.wav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audio" Target="../media/audio2.wav"/><Relationship Id="rId5" Type="http://schemas.openxmlformats.org/officeDocument/2006/relationships/audio" Target="../media/audio4.wav"/><Relationship Id="rId4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audio" Target="../media/audio8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audio" Target="../media/audio6.wav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3.wav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9.xml"/><Relationship Id="rId7" Type="http://schemas.openxmlformats.org/officeDocument/2006/relationships/audio" Target="../media/audio9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audio" Target="../media/audio5.wav"/><Relationship Id="rId11" Type="http://schemas.openxmlformats.org/officeDocument/2006/relationships/image" Target="../media/image3.wmf"/><Relationship Id="rId5" Type="http://schemas.openxmlformats.org/officeDocument/2006/relationships/audio" Target="../media/audio4.wav"/><Relationship Id="rId10" Type="http://schemas.openxmlformats.org/officeDocument/2006/relationships/oleObject" Target="../embeddings/oleObject3.bin"/><Relationship Id="rId4" Type="http://schemas.openxmlformats.org/officeDocument/2006/relationships/audio" Target="../media/audio1.wav"/><Relationship Id="rId9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b="1">
                <a:solidFill>
                  <a:srgbClr val="336600"/>
                </a:solidFill>
              </a:rPr>
              <a:t>AVALIAÇÃO:</a:t>
            </a:r>
            <a:br>
              <a:rPr lang="en-US" altLang="pt-BR" b="1">
                <a:solidFill>
                  <a:srgbClr val="336600"/>
                </a:solidFill>
              </a:rPr>
            </a:br>
            <a:r>
              <a:rPr lang="en-US" altLang="pt-BR" b="1">
                <a:solidFill>
                  <a:srgbClr val="336600"/>
                </a:solidFill>
              </a:rPr>
              <a:t>ELETRICIDADE BÁSICA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555776" y="2819400"/>
            <a:ext cx="4225516" cy="101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6000" dirty="0" smtClean="0">
                <a:solidFill>
                  <a:srgbClr val="FF3300"/>
                </a:solidFill>
              </a:rPr>
              <a:t>MÓDULO I</a:t>
            </a:r>
            <a:endParaRPr lang="en-US" altLang="pt-BR" sz="6000" dirty="0">
              <a:solidFill>
                <a:srgbClr val="FF3300"/>
              </a:solidFill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193925" y="4830763"/>
            <a:ext cx="53641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rgbClr val="6666FF"/>
                </a:solidFill>
              </a:rPr>
              <a:t>PROFESSOR: EDGAR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autoUpdateAnimBg="0"/>
      <p:bldP spid="6148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647700"/>
            <a:ext cx="7696200" cy="1066800"/>
          </a:xfrm>
          <a:noFill/>
          <a:ln w="76200" cap="flat">
            <a:solidFill>
              <a:srgbClr val="990033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pt-BR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FALSO/VERDADEIRO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112838" y="2201863"/>
            <a:ext cx="7448550" cy="2301875"/>
          </a:xfrm>
          <a:prstGeom prst="rect">
            <a:avLst/>
          </a:prstGeom>
          <a:solidFill>
            <a:srgbClr val="CCFFCC"/>
          </a:solidFill>
          <a:ln w="12700">
            <a:solidFill>
              <a:srgbClr val="33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/>
              <a:t>8 - Um corpo eletrizado por contato</a:t>
            </a:r>
          </a:p>
          <a:p>
            <a:pPr algn="l"/>
            <a:r>
              <a:rPr lang="en-US" altLang="pt-BR" sz="3600"/>
              <a:t>não pode transferir cargas para</a:t>
            </a:r>
          </a:p>
          <a:p>
            <a:pPr algn="l"/>
            <a:r>
              <a:rPr lang="en-US" altLang="pt-BR" sz="3600"/>
              <a:t>um corpo neutro, por indução, estan-</a:t>
            </a:r>
          </a:p>
          <a:p>
            <a:pPr algn="l"/>
            <a:r>
              <a:rPr lang="en-US" altLang="pt-BR" sz="3600"/>
              <a:t>do este isolado...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276475" y="4570413"/>
            <a:ext cx="3994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336600"/>
                </a:solidFill>
              </a:rPr>
              <a:t>===&gt; a) falso</a:t>
            </a:r>
          </a:p>
          <a:p>
            <a:r>
              <a:rPr lang="en-US" altLang="pt-BR" sz="3600">
                <a:solidFill>
                  <a:srgbClr val="336600"/>
                </a:solidFill>
              </a:rPr>
              <a:t>===&gt; b) verdadeiro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 autoUpdateAnimBg="0"/>
      <p:bldP spid="21507" grpId="0" animBg="1" autoUpdateAnimBg="0"/>
      <p:bldP spid="21508" grpId="0" build="p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92150" y="387350"/>
            <a:ext cx="7759700" cy="1130300"/>
          </a:xfrm>
          <a:solidFill>
            <a:srgbClr val="FFFFCC"/>
          </a:solidFill>
          <a:ln w="12700" cap="flat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pt-BR" sz="3600" b="1">
                <a:solidFill>
                  <a:srgbClr val="FF3300"/>
                </a:solidFill>
              </a:rPr>
              <a:t>9 - Veja a figura abaixo e </a:t>
            </a:r>
            <a:br>
              <a:rPr lang="en-US" altLang="pt-BR" sz="3600" b="1">
                <a:solidFill>
                  <a:srgbClr val="FF3300"/>
                </a:solidFill>
              </a:rPr>
            </a:br>
            <a:r>
              <a:rPr lang="en-US" altLang="pt-BR" sz="3600" b="1">
                <a:solidFill>
                  <a:srgbClr val="FF3300"/>
                </a:solidFill>
              </a:rPr>
              <a:t>responda:</a:t>
            </a:r>
          </a:p>
        </p:txBody>
      </p:sp>
      <p:graphicFrame>
        <p:nvGraphicFramePr>
          <p:cNvPr id="22531" name="Object 3"/>
          <p:cNvGraphicFramePr>
            <a:graphicFrameLocks noGrp="1"/>
          </p:cNvGraphicFramePr>
          <p:nvPr>
            <p:ph type="clipArt" sz="half" idx="2"/>
          </p:nvPr>
        </p:nvGraphicFramePr>
        <p:xfrm>
          <a:off x="533400" y="1666875"/>
          <a:ext cx="4267200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7" name="Bitmap Image" r:id="rId7" imgW="2771483" imgH="1419212" progId="Paint.Picture">
                  <p:embed/>
                </p:oleObj>
              </mc:Choice>
              <mc:Fallback>
                <p:oleObj name="Bitmap Image" r:id="rId7" imgW="2771483" imgH="1419212" progId="Paint.Picture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66875"/>
                        <a:ext cx="4267200" cy="2179638"/>
                      </a:xfrm>
                      <a:prstGeom prst="rect">
                        <a:avLst/>
                      </a:prstGeom>
                      <a:noFill/>
                      <a:ln w="25400" cap="flat" cmpd="sng">
                        <a:solidFill>
                          <a:srgbClr val="990033"/>
                        </a:solidFill>
                        <a:prstDash val="solid"/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257800" y="1752600"/>
            <a:ext cx="3581400" cy="3962400"/>
          </a:xfrm>
          <a:solidFill>
            <a:srgbClr val="FFCCFF"/>
          </a:solidFill>
          <a:ln/>
        </p:spPr>
        <p:txBody>
          <a:bodyPr/>
          <a:lstStyle/>
          <a:p>
            <a:pPr>
              <a:buFontTx/>
              <a:buNone/>
            </a:pPr>
            <a:r>
              <a:rPr lang="en-US" altLang="pt-BR" sz="2800" b="1">
                <a:solidFill>
                  <a:srgbClr val="800000"/>
                </a:solidFill>
              </a:rPr>
              <a:t>a) o indutor possui carga negativa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800000"/>
                </a:solidFill>
              </a:rPr>
              <a:t>b) o indutor não possui carga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800000"/>
                </a:solidFill>
              </a:rPr>
              <a:t>c) o indutor possui carga positiva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800000"/>
                </a:solidFill>
              </a:rPr>
              <a:t>d) o indutor é neutro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800000"/>
                </a:solidFill>
              </a:rPr>
              <a:t>e) n.r.a.</a:t>
            </a:r>
          </a:p>
        </p:txBody>
      </p:sp>
      <p:graphicFrame>
        <p:nvGraphicFramePr>
          <p:cNvPr id="22533" name="Object 5"/>
          <p:cNvGraphicFramePr>
            <a:graphicFrameLocks/>
          </p:cNvGraphicFramePr>
          <p:nvPr/>
        </p:nvGraphicFramePr>
        <p:xfrm>
          <a:off x="736600" y="4106863"/>
          <a:ext cx="863600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8" name="ClipArt" r:id="rId9" imgW="1715760" imgH="3662280" progId="MS_ClipArt_Gallery.2">
                  <p:embed/>
                </p:oleObj>
              </mc:Choice>
              <mc:Fallback>
                <p:oleObj name="ClipArt" r:id="rId9" imgW="1715760" imgH="3662280" progId="MS_ClipArt_Gallery.2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600" y="4106863"/>
                        <a:ext cx="863600" cy="184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824038" y="4694238"/>
            <a:ext cx="2352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200">
                <a:solidFill>
                  <a:srgbClr val="336600"/>
                </a:solidFill>
              </a:rPr>
              <a:t>Oh! my God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1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3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75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 autoUpdateAnimBg="0"/>
      <p:bldP spid="22532" grpId="0" build="p" autoUpdateAnimBg="0" advAuto="0"/>
      <p:bldP spid="22534" grpId="0" build="p" autoUpdateAnimBg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blipFill dpi="0" rotWithShape="0">
            <a:blip r:embed="rId7"/>
            <a:srcRect/>
            <a:tile tx="0" ty="0" sx="100000" sy="100000" flip="none" algn="tl"/>
          </a:blipFill>
          <a:ln/>
        </p:spPr>
        <p:txBody>
          <a:bodyPr/>
          <a:lstStyle/>
          <a:p>
            <a:r>
              <a:rPr lang="en-US" altLang="pt-BR" sz="3600" b="1">
                <a:solidFill>
                  <a:schemeClr val="accent2"/>
                </a:solidFill>
              </a:rPr>
              <a:t>10 - A representação abaixo está correta?</a:t>
            </a:r>
          </a:p>
        </p:txBody>
      </p:sp>
      <p:graphicFrame>
        <p:nvGraphicFramePr>
          <p:cNvPr id="23555" name="Object 3"/>
          <p:cNvGraphicFramePr>
            <a:graphicFrameLocks/>
          </p:cNvGraphicFramePr>
          <p:nvPr/>
        </p:nvGraphicFramePr>
        <p:xfrm>
          <a:off x="1103313" y="2438400"/>
          <a:ext cx="4992687" cy="297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Bitmap Image" r:id="rId8" imgW="2981326" imgH="1780709" progId="Paint.Picture">
                  <p:embed/>
                </p:oleObj>
              </mc:Choice>
              <mc:Fallback>
                <p:oleObj name="Bitmap Image" r:id="rId8" imgW="2981326" imgH="1780709" progId="Paint.Picture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3313" y="2438400"/>
                        <a:ext cx="4992687" cy="297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6553200" y="2163763"/>
            <a:ext cx="15541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4000">
                <a:solidFill>
                  <a:srgbClr val="FF3300"/>
                </a:solidFill>
              </a:rPr>
              <a:t>a) sim</a:t>
            </a:r>
          </a:p>
          <a:p>
            <a:pPr algn="l"/>
            <a:r>
              <a:rPr lang="en-US" altLang="pt-BR" sz="4000">
                <a:solidFill>
                  <a:srgbClr val="FF3300"/>
                </a:solidFill>
              </a:rPr>
              <a:t>b) não</a:t>
            </a:r>
          </a:p>
        </p:txBody>
      </p:sp>
      <p:graphicFrame>
        <p:nvGraphicFramePr>
          <p:cNvPr id="23557" name="Object 5"/>
          <p:cNvGraphicFramePr>
            <a:graphicFrameLocks/>
          </p:cNvGraphicFramePr>
          <p:nvPr/>
        </p:nvGraphicFramePr>
        <p:xfrm>
          <a:off x="6781800" y="3709988"/>
          <a:ext cx="1063625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ClipArt" r:id="rId10" imgW="1699920" imgH="3659040" progId="MS_ClipArt_Gallery.2">
                  <p:embed/>
                </p:oleObj>
              </mc:Choice>
              <mc:Fallback>
                <p:oleObj name="ClipArt" r:id="rId10" imgW="1699920" imgH="3659040" progId="MS_ClipArt_Gallery.2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3709988"/>
                        <a:ext cx="1063625" cy="229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375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 autoUpdateAnimBg="0"/>
      <p:bldP spid="23556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600" b="1">
                <a:solidFill>
                  <a:srgbClr val="FF0066"/>
                </a:solidFill>
              </a:rPr>
              <a:t>11 - A unidade de medida do campo elétrico é: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990600" y="2360613"/>
            <a:ext cx="62039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chemeClr val="accent2"/>
                </a:solidFill>
              </a:rPr>
              <a:t>a) newton por metro quadrado</a:t>
            </a: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b) newton</a:t>
            </a: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c) coulomb</a:t>
            </a: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d) coulomb por newton</a:t>
            </a: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e) n.r.a.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 By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 By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 By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 By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 By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 autoUpdateAnimBg="0"/>
      <p:bldP spid="24579" grpId="0" build="p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92150" y="615950"/>
            <a:ext cx="7759700" cy="1130300"/>
          </a:xfrm>
          <a:noFill/>
          <a:ln w="12700" cap="flat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pt-BR" b="1">
                <a:solidFill>
                  <a:srgbClr val="009900"/>
                </a:solidFill>
              </a:rPr>
              <a:t>FALSO/VERDADEIRO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60375" y="2055813"/>
            <a:ext cx="8161338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chemeClr val="accent2"/>
                </a:solidFill>
              </a:rPr>
              <a:t>12 - A intensidade da força de interação</a:t>
            </a: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entre duas dadas cargas puntiformes, </a:t>
            </a: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situadas a uma fixada distância, depende</a:t>
            </a: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do meio em que estão localizadas...</a:t>
            </a:r>
          </a:p>
        </p:txBody>
      </p:sp>
      <p:graphicFrame>
        <p:nvGraphicFramePr>
          <p:cNvPr id="25604" name="Object 4"/>
          <p:cNvGraphicFramePr>
            <a:graphicFrameLocks/>
          </p:cNvGraphicFramePr>
          <p:nvPr/>
        </p:nvGraphicFramePr>
        <p:xfrm>
          <a:off x="1593850" y="4686300"/>
          <a:ext cx="21971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name="ClipArt" r:id="rId7" imgW="3659040" imgH="1590480" progId="MS_ClipArt_Gallery.2">
                  <p:embed/>
                </p:oleObj>
              </mc:Choice>
              <mc:Fallback>
                <p:oleObj name="ClipArt" r:id="rId7" imgW="3659040" imgH="159048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850" y="4686300"/>
                        <a:ext cx="2197100" cy="95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146550" y="4618038"/>
            <a:ext cx="2543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200">
                <a:solidFill>
                  <a:srgbClr val="006633"/>
                </a:solidFill>
              </a:rPr>
              <a:t>a) falso</a:t>
            </a:r>
          </a:p>
          <a:p>
            <a:pPr algn="l"/>
            <a:r>
              <a:rPr lang="en-US" altLang="pt-BR" sz="3200">
                <a:solidFill>
                  <a:srgbClr val="006633"/>
                </a:solidFill>
              </a:rPr>
              <a:t>b) verdadeiro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 autoUpdateAnimBg="0"/>
      <p:bldP spid="25603" grpId="0" autoUpdateAnimBg="0"/>
      <p:bldP spid="25605" grpId="0" build="p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600" b="1">
                <a:solidFill>
                  <a:schemeClr val="accent2"/>
                </a:solidFill>
              </a:rPr>
              <a:t>13 - O eletroscópio é um dispositivo destinado a: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614363" y="2132013"/>
            <a:ext cx="76104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rgbClr val="006633"/>
                </a:solidFill>
              </a:rPr>
              <a:t>a) eletrizar corpos</a:t>
            </a:r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b) retirar eletricidade de corpos</a:t>
            </a:r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c) medir carga magnética de corpos</a:t>
            </a:r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d) verificar se corpos estão eletrizados</a:t>
            </a:r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e) n.r.a.</a:t>
            </a:r>
          </a:p>
        </p:txBody>
      </p:sp>
      <p:graphicFrame>
        <p:nvGraphicFramePr>
          <p:cNvPr id="26628" name="Object 4"/>
          <p:cNvGraphicFramePr>
            <a:graphicFrameLocks/>
          </p:cNvGraphicFramePr>
          <p:nvPr/>
        </p:nvGraphicFramePr>
        <p:xfrm>
          <a:off x="3954463" y="4598988"/>
          <a:ext cx="2065337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0" name="ClipArt" r:id="rId7" imgW="3662280" imgH="2525400" progId="MS_ClipArt_Gallery.2">
                  <p:embed/>
                </p:oleObj>
              </mc:Choice>
              <mc:Fallback>
                <p:oleObj name="ClipArt" r:id="rId7" imgW="3662280" imgH="252540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4463" y="4598988"/>
                        <a:ext cx="2065337" cy="142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75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Gunsho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275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Gunsho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75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Gunsho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8175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Gunsho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275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Gunsho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1475"/>
                            </p:stCondLst>
                            <p:childTnLst>
                              <p:par>
                                <p:cTn id="3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 autoUpdateAnimBg="0"/>
      <p:bldP spid="26627" grpId="0" build="p" autoUpdateAnimBg="0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  <a:solidFill>
            <a:srgbClr val="FFFFCC"/>
          </a:solidFill>
          <a:ln/>
        </p:spPr>
        <p:txBody>
          <a:bodyPr/>
          <a:lstStyle/>
          <a:p>
            <a:r>
              <a:rPr lang="en-US" altLang="pt-BR" sz="3200" b="1"/>
              <a:t>14 - Não é possível eletrizar uma barra metálica segurando-a com a mão porque: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49250" y="1722438"/>
            <a:ext cx="8593138" cy="447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200">
                <a:solidFill>
                  <a:srgbClr val="FF3300"/>
                </a:solidFill>
              </a:rPr>
              <a:t>a) a barra metálica é isolante e o corpo humano</a:t>
            </a:r>
          </a:p>
          <a:p>
            <a:pPr algn="l"/>
            <a:r>
              <a:rPr lang="en-US" altLang="pt-BR" sz="3200">
                <a:solidFill>
                  <a:srgbClr val="FF3300"/>
                </a:solidFill>
              </a:rPr>
              <a:t>um bom condutor</a:t>
            </a:r>
            <a:endParaRPr lang="en-US" altLang="pt-BR" sz="3200"/>
          </a:p>
          <a:p>
            <a:pPr algn="l"/>
            <a:r>
              <a:rPr lang="en-US" altLang="pt-BR" sz="3200">
                <a:solidFill>
                  <a:schemeClr val="accent2"/>
                </a:solidFill>
              </a:rPr>
              <a:t>b) a barra metálica é condutora e o corpo huma-</a:t>
            </a:r>
          </a:p>
          <a:p>
            <a:pPr algn="l"/>
            <a:r>
              <a:rPr lang="en-US" altLang="pt-BR" sz="3200">
                <a:solidFill>
                  <a:schemeClr val="accent2"/>
                </a:solidFill>
              </a:rPr>
              <a:t>no é isolante</a:t>
            </a:r>
            <a:endParaRPr lang="en-US" altLang="pt-BR" sz="3200"/>
          </a:p>
          <a:p>
            <a:pPr algn="l"/>
            <a:r>
              <a:rPr lang="en-US" altLang="pt-BR" sz="3200">
                <a:solidFill>
                  <a:srgbClr val="800000"/>
                </a:solidFill>
              </a:rPr>
              <a:t>c) tanto a barra metálica como o corpo humano</a:t>
            </a:r>
          </a:p>
          <a:p>
            <a:pPr algn="l"/>
            <a:r>
              <a:rPr lang="en-US" altLang="pt-BR" sz="3200">
                <a:solidFill>
                  <a:srgbClr val="800000"/>
                </a:solidFill>
              </a:rPr>
              <a:t>são bons condutores</a:t>
            </a:r>
            <a:endParaRPr lang="en-US" altLang="pt-BR" sz="3200"/>
          </a:p>
          <a:p>
            <a:pPr algn="l"/>
            <a:r>
              <a:rPr lang="en-US" altLang="pt-BR" sz="3200">
                <a:solidFill>
                  <a:srgbClr val="006633"/>
                </a:solidFill>
              </a:rPr>
              <a:t>d) a barra metálica é condutora e o corpo huma-</a:t>
            </a:r>
          </a:p>
          <a:p>
            <a:pPr algn="l"/>
            <a:r>
              <a:rPr lang="en-US" altLang="pt-BR" sz="3200">
                <a:solidFill>
                  <a:srgbClr val="006633"/>
                </a:solidFill>
              </a:rPr>
              <a:t>no semicondutor</a:t>
            </a:r>
            <a:endParaRPr lang="en-US" altLang="pt-BR" sz="3200"/>
          </a:p>
          <a:p>
            <a:pPr algn="l"/>
            <a:r>
              <a:rPr lang="en-US" altLang="pt-BR" sz="3200">
                <a:solidFill>
                  <a:srgbClr val="FF0066"/>
                </a:solidFill>
              </a:rPr>
              <a:t>e) n.r.a.   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 autoUpdateAnimBg="0"/>
      <p:bldP spid="27651" grpId="0" build="p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371600"/>
          </a:xfrm>
          <a:noFill/>
          <a:ln/>
        </p:spPr>
        <p:txBody>
          <a:bodyPr/>
          <a:lstStyle/>
          <a:p>
            <a:pPr algn="l"/>
            <a:r>
              <a:rPr lang="en-US" altLang="pt-BR" sz="3600" b="1">
                <a:solidFill>
                  <a:schemeClr val="accent2"/>
                </a:solidFill>
              </a:rPr>
              <a:t>15 - Os corpos eletrizados por atrito, contato e indução ficam carregados respectivamente com cargas de sinais:</a:t>
            </a:r>
            <a:r>
              <a:rPr lang="en-US" altLang="pt-BR" sz="3200" b="1"/>
              <a:t/>
            </a:r>
            <a:br>
              <a:rPr lang="en-US" altLang="pt-BR" sz="3200" b="1"/>
            </a:br>
            <a:endParaRPr lang="en-US" altLang="pt-BR" sz="3200" b="1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127125" y="1979613"/>
            <a:ext cx="6469063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rgbClr val="006633"/>
                </a:solidFill>
              </a:rPr>
              <a:t>a) iguais, iguais e iguais</a:t>
            </a:r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b) iguais, iguais e contrários</a:t>
            </a:r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c) contrários, contrários e iguais</a:t>
            </a:r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d) contrários, iguais e iguais</a:t>
            </a:r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e) contrários, iguais e contrários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746125" y="5211763"/>
            <a:ext cx="510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4000"/>
              <a:t>&gt;&gt;&gt;&gt;&gt;&gt;&gt;&gt;&gt;&gt;&gt;&gt;&gt;&gt;&gt;&gt;&gt;</a:t>
            </a:r>
          </a:p>
        </p:txBody>
      </p:sp>
      <p:graphicFrame>
        <p:nvGraphicFramePr>
          <p:cNvPr id="28677" name="Object 5"/>
          <p:cNvGraphicFramePr>
            <a:graphicFrameLocks/>
          </p:cNvGraphicFramePr>
          <p:nvPr/>
        </p:nvGraphicFramePr>
        <p:xfrm>
          <a:off x="5880100" y="4870450"/>
          <a:ext cx="673100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ClipArt" r:id="rId7" imgW="1946160" imgH="3659040" progId="MS_ClipArt_Gallery.2">
                  <p:embed/>
                </p:oleObj>
              </mc:Choice>
              <mc:Fallback>
                <p:oleObj name="ClipArt" r:id="rId7" imgW="1946160" imgH="3659040" progId="MS_ClipArt_Gallery.2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0100" y="4870450"/>
                        <a:ext cx="673100" cy="126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275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autoUpdateAnimBg="0"/>
      <p:bldP spid="28676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746125" y="531813"/>
            <a:ext cx="7281863" cy="22891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rgbClr val="006633"/>
                </a:solidFill>
              </a:rPr>
              <a:t>16 - Podemos afirmar que a força de</a:t>
            </a:r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interação entre duas cargas eletriza-</a:t>
            </a:r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das aumenta com a distância entre</a:t>
            </a:r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as mesmas...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946275" y="3275013"/>
            <a:ext cx="1416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rgbClr val="CC3300"/>
                </a:solidFill>
              </a:rPr>
              <a:t>a) sim</a:t>
            </a:r>
          </a:p>
          <a:p>
            <a:pPr algn="l"/>
            <a:r>
              <a:rPr lang="en-US" altLang="pt-BR" sz="3600">
                <a:solidFill>
                  <a:srgbClr val="CC3300"/>
                </a:solidFill>
              </a:rPr>
              <a:t>b) não</a:t>
            </a:r>
          </a:p>
        </p:txBody>
      </p:sp>
      <p:graphicFrame>
        <p:nvGraphicFramePr>
          <p:cNvPr id="29700" name="Object 4"/>
          <p:cNvGraphicFramePr>
            <a:graphicFrameLocks/>
          </p:cNvGraphicFramePr>
          <p:nvPr/>
        </p:nvGraphicFramePr>
        <p:xfrm>
          <a:off x="5022850" y="2974975"/>
          <a:ext cx="1911350" cy="158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3" name="ClipArt" r:id="rId7" imgW="3659040" imgH="3031920" progId="MS_ClipArt_Gallery.2">
                  <p:embed/>
                </p:oleObj>
              </mc:Choice>
              <mc:Fallback>
                <p:oleObj name="ClipArt" r:id="rId7" imgW="3659040" imgH="303192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2850" y="2974975"/>
                        <a:ext cx="1911350" cy="158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098925" y="4618038"/>
            <a:ext cx="41005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200">
                <a:solidFill>
                  <a:schemeClr val="accent2"/>
                </a:solidFill>
              </a:rPr>
              <a:t>Porquê o professor faz</a:t>
            </a:r>
          </a:p>
          <a:p>
            <a:pPr algn="l"/>
            <a:r>
              <a:rPr lang="en-US" altLang="pt-BR" sz="3200">
                <a:solidFill>
                  <a:schemeClr val="accent2"/>
                </a:solidFill>
              </a:rPr>
              <a:t>perguntas tão difíceis?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875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175"/>
                            </p:stCondLst>
                            <p:childTnLst>
                              <p:par>
                                <p:cTn id="2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" fill="hold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" fill="hold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 autoUpdateAnimBg="0"/>
      <p:bldP spid="29699" grpId="0" build="p" autoUpdateAnimBg="0" advAuto="0"/>
      <p:bldP spid="29701" grpId="0" build="p" autoUpdateAnimBg="0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CFF"/>
          </a:solidFill>
          <a:ln/>
        </p:spPr>
        <p:txBody>
          <a:bodyPr/>
          <a:lstStyle/>
          <a:p>
            <a:r>
              <a:rPr lang="en-US" altLang="pt-BR" sz="3600" b="1"/>
              <a:t>17 - Quando q &gt; 0, podemos afirmar: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17525" y="1751013"/>
            <a:ext cx="7827963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rgbClr val="800000"/>
                </a:solidFill>
              </a:rPr>
              <a:t>a) os vetores E e F tem sentidos opostos</a:t>
            </a:r>
          </a:p>
          <a:p>
            <a:pPr algn="l"/>
            <a:r>
              <a:rPr lang="en-US" altLang="pt-BR" sz="3600">
                <a:solidFill>
                  <a:srgbClr val="800000"/>
                </a:solidFill>
              </a:rPr>
              <a:t>b) os vetores E e F tem sentidos iguais</a:t>
            </a:r>
          </a:p>
          <a:p>
            <a:pPr algn="l"/>
            <a:r>
              <a:rPr lang="en-US" altLang="pt-BR" sz="3600">
                <a:solidFill>
                  <a:srgbClr val="800000"/>
                </a:solidFill>
              </a:rPr>
              <a:t>c) os vetores E e F são perpendiculares</a:t>
            </a:r>
          </a:p>
          <a:p>
            <a:pPr algn="l"/>
            <a:r>
              <a:rPr lang="en-US" altLang="pt-BR" sz="3600">
                <a:solidFill>
                  <a:srgbClr val="800000"/>
                </a:solidFill>
              </a:rPr>
              <a:t>entre si</a:t>
            </a:r>
          </a:p>
          <a:p>
            <a:pPr algn="l"/>
            <a:r>
              <a:rPr lang="en-US" altLang="pt-BR" sz="3600">
                <a:solidFill>
                  <a:srgbClr val="800000"/>
                </a:solidFill>
              </a:rPr>
              <a:t>d) os vetores E e F formam um ângulo</a:t>
            </a:r>
          </a:p>
          <a:p>
            <a:pPr algn="l"/>
            <a:r>
              <a:rPr lang="en-US" altLang="pt-BR" sz="3600">
                <a:solidFill>
                  <a:srgbClr val="800000"/>
                </a:solidFill>
              </a:rPr>
              <a:t>de 90º</a:t>
            </a:r>
          </a:p>
          <a:p>
            <a:pPr algn="l"/>
            <a:r>
              <a:rPr lang="en-US" altLang="pt-BR" sz="3600">
                <a:solidFill>
                  <a:srgbClr val="800000"/>
                </a:solidFill>
              </a:rPr>
              <a:t>e) n.r.a.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 autoUpdateAnimBg="0"/>
      <p:bldP spid="30723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6600" b="1">
                <a:solidFill>
                  <a:srgbClr val="FF3300"/>
                </a:solidFill>
              </a:rPr>
              <a:t>ATENÇÃO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758950" y="2316163"/>
            <a:ext cx="56245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6000" u="sng"/>
              <a:t>n.r.a.</a:t>
            </a:r>
            <a:r>
              <a:rPr lang="en-US" altLang="pt-BR" sz="6000"/>
              <a:t>    significa: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125538" y="4075113"/>
            <a:ext cx="6877050" cy="717550"/>
          </a:xfrm>
          <a:prstGeom prst="rect">
            <a:avLst/>
          </a:prstGeom>
          <a:solidFill>
            <a:srgbClr val="FFFFCC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/>
              <a:t>nenhuma das respostas anteriores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build="p" autoUpdateAnimBg="0" advAuto="0"/>
      <p:bldP spid="12292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600" b="1">
                <a:solidFill>
                  <a:schemeClr val="accent2"/>
                </a:solidFill>
              </a:rPr>
              <a:t>18 - A figura abaixo está corretamente representada?</a:t>
            </a:r>
          </a:p>
        </p:txBody>
      </p:sp>
      <p:graphicFrame>
        <p:nvGraphicFramePr>
          <p:cNvPr id="32771" name="Object 3"/>
          <p:cNvGraphicFramePr>
            <a:graphicFrameLocks/>
          </p:cNvGraphicFramePr>
          <p:nvPr/>
        </p:nvGraphicFramePr>
        <p:xfrm>
          <a:off x="2767013" y="1782763"/>
          <a:ext cx="3405187" cy="291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" name="Bitmap Image" r:id="rId6" imgW="1923815" imgH="1647643" progId="Paint.Picture">
                  <p:embed/>
                </p:oleObj>
              </mc:Choice>
              <mc:Fallback>
                <p:oleObj name="Bitmap Image" r:id="rId6" imgW="1923815" imgH="1647643" progId="Paint.Picture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7013" y="1782763"/>
                        <a:ext cx="3405187" cy="291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447925" y="4678363"/>
            <a:ext cx="42322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4000">
                <a:solidFill>
                  <a:srgbClr val="006633"/>
                </a:solidFill>
              </a:rPr>
              <a:t>a) está correta</a:t>
            </a:r>
          </a:p>
          <a:p>
            <a:pPr algn="l"/>
            <a:r>
              <a:rPr lang="en-US" altLang="pt-BR" sz="4000">
                <a:solidFill>
                  <a:srgbClr val="006633"/>
                </a:solidFill>
              </a:rPr>
              <a:t>b) não está correta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2" grpId="0" build="p" autoUpdateAnimBg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200" b="1">
                <a:solidFill>
                  <a:srgbClr val="006633"/>
                </a:solidFill>
              </a:rPr>
              <a:t>19 - Em um campo elétrico uniforme (CEU), as linhas de força: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517525" y="2055813"/>
            <a:ext cx="7754938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rgbClr val="CC3300"/>
                </a:solidFill>
              </a:rPr>
              <a:t>a) são paralelas entre si com distâncias</a:t>
            </a:r>
          </a:p>
          <a:p>
            <a:pPr algn="l"/>
            <a:r>
              <a:rPr lang="en-US" altLang="pt-BR" sz="3600">
                <a:solidFill>
                  <a:srgbClr val="CC3300"/>
                </a:solidFill>
              </a:rPr>
              <a:t>variáveis</a:t>
            </a:r>
          </a:p>
          <a:p>
            <a:pPr algn="l"/>
            <a:r>
              <a:rPr lang="en-US" altLang="pt-BR" sz="3600">
                <a:solidFill>
                  <a:srgbClr val="CC3300"/>
                </a:solidFill>
              </a:rPr>
              <a:t>b) não são paralelas entre si</a:t>
            </a:r>
          </a:p>
          <a:p>
            <a:pPr algn="l"/>
            <a:r>
              <a:rPr lang="en-US" altLang="pt-BR" sz="3600">
                <a:solidFill>
                  <a:srgbClr val="CC3300"/>
                </a:solidFill>
              </a:rPr>
              <a:t>c) são perpendiculares entre si</a:t>
            </a:r>
          </a:p>
          <a:p>
            <a:pPr algn="l"/>
            <a:r>
              <a:rPr lang="en-US" altLang="pt-BR" sz="3600">
                <a:solidFill>
                  <a:srgbClr val="CC3300"/>
                </a:solidFill>
              </a:rPr>
              <a:t>d) as distâncias são iguais, mas não são</a:t>
            </a:r>
          </a:p>
          <a:p>
            <a:pPr algn="l"/>
            <a:r>
              <a:rPr lang="en-US" altLang="pt-BR" sz="3600">
                <a:solidFill>
                  <a:srgbClr val="CC3300"/>
                </a:solidFill>
              </a:rPr>
              <a:t>paralelas entre si</a:t>
            </a:r>
          </a:p>
          <a:p>
            <a:pPr algn="l"/>
            <a:r>
              <a:rPr lang="en-US" altLang="pt-BR" sz="3600">
                <a:solidFill>
                  <a:srgbClr val="CC3300"/>
                </a:solidFill>
              </a:rPr>
              <a:t>e) n.r.a.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  <p:bldP spid="33795" grpId="0" build="p" autoUpdateAnimBg="0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92150" y="615950"/>
            <a:ext cx="7759700" cy="1130300"/>
          </a:xfrm>
          <a:noFill/>
          <a:ln w="12700" cap="flat">
            <a:solidFill>
              <a:srgbClr val="006633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pt-BR" b="1">
                <a:solidFill>
                  <a:srgbClr val="6666FF"/>
                </a:solidFill>
              </a:rPr>
              <a:t>FALSO/VERDADEIRO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822325" y="2132013"/>
            <a:ext cx="79946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chemeClr val="accent2"/>
                </a:solidFill>
              </a:rPr>
              <a:t>20 - Podemos afirmar que no campo</a:t>
            </a: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elétrico uniforme (CEU) as linhas de</a:t>
            </a: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força são orientadas no sentido </a:t>
            </a:r>
            <a:r>
              <a:rPr lang="en-US" altLang="pt-BR" sz="3600">
                <a:solidFill>
                  <a:srgbClr val="CC3300"/>
                </a:solidFill>
              </a:rPr>
              <a:t>negativo</a:t>
            </a:r>
            <a:endParaRPr lang="en-US" altLang="pt-BR" sz="3600">
              <a:solidFill>
                <a:schemeClr val="accent2"/>
              </a:solidFill>
            </a:endParaRP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para </a:t>
            </a:r>
            <a:r>
              <a:rPr lang="en-US" altLang="pt-BR" sz="3600">
                <a:solidFill>
                  <a:srgbClr val="CC3300"/>
                </a:solidFill>
              </a:rPr>
              <a:t>positivo</a:t>
            </a:r>
            <a:r>
              <a:rPr lang="en-US" altLang="pt-BR" sz="3600">
                <a:solidFill>
                  <a:schemeClr val="accent2"/>
                </a:solidFill>
              </a:rPr>
              <a:t>...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681288" y="4449763"/>
            <a:ext cx="3133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4000">
                <a:solidFill>
                  <a:srgbClr val="006633"/>
                </a:solidFill>
              </a:rPr>
              <a:t>a) falso</a:t>
            </a:r>
          </a:p>
          <a:p>
            <a:pPr algn="l"/>
            <a:r>
              <a:rPr lang="en-US" altLang="pt-BR" sz="4000">
                <a:solidFill>
                  <a:srgbClr val="006633"/>
                </a:solidFill>
              </a:rPr>
              <a:t>b) verdadeiro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25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475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2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9125"/>
                            </p:stCondLst>
                            <p:childTnLst>
                              <p:par>
                                <p:cTn id="3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 autoUpdateAnimBg="0"/>
      <p:bldP spid="34819" grpId="0" build="p" autoUpdateAnimBg="0" advAuto="0"/>
      <p:bldP spid="34820" grpId="0" build="p" autoUpdateAnimBg="0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600" b="1">
                <a:solidFill>
                  <a:srgbClr val="FF3300"/>
                </a:solidFill>
              </a:rPr>
              <a:t>21- Podemos afirmar que o corpo A está:</a:t>
            </a:r>
          </a:p>
        </p:txBody>
      </p:sp>
      <p:graphicFrame>
        <p:nvGraphicFramePr>
          <p:cNvPr id="35843" name="Object 3"/>
          <p:cNvGraphicFramePr>
            <a:graphicFrameLocks noGrp="1"/>
          </p:cNvGraphicFramePr>
          <p:nvPr>
            <p:ph type="body" sz="half" idx="1"/>
          </p:nvPr>
        </p:nvGraphicFramePr>
        <p:xfrm>
          <a:off x="228600" y="2130425"/>
          <a:ext cx="4095750" cy="324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" name="Bitmap Image" r:id="rId6" imgW="2075977" imgH="1647643" progId="Paint.Picture">
                  <p:embed/>
                </p:oleObj>
              </mc:Choice>
              <mc:Fallback>
                <p:oleObj name="Bitmap Image" r:id="rId6" imgW="2075977" imgH="1647643" progId="Paint.Picture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130425"/>
                        <a:ext cx="4095750" cy="324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2057400"/>
            <a:ext cx="4495800" cy="41148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altLang="pt-BR" b="1">
                <a:solidFill>
                  <a:srgbClr val="006633"/>
                </a:solidFill>
              </a:rPr>
              <a:t>a) eletrizado negativamente</a:t>
            </a:r>
          </a:p>
          <a:p>
            <a:pPr>
              <a:buFontTx/>
              <a:buNone/>
            </a:pPr>
            <a:r>
              <a:rPr lang="en-US" altLang="pt-BR" b="1">
                <a:solidFill>
                  <a:schemeClr val="accent2"/>
                </a:solidFill>
              </a:rPr>
              <a:t>b) eletrizado positivamente</a:t>
            </a:r>
            <a:endParaRPr lang="en-US" altLang="pt-BR" b="1">
              <a:solidFill>
                <a:srgbClr val="006633"/>
              </a:solidFill>
            </a:endParaRPr>
          </a:p>
          <a:p>
            <a:pPr>
              <a:buFontTx/>
              <a:buNone/>
            </a:pPr>
            <a:r>
              <a:rPr lang="en-US" altLang="pt-BR" b="1">
                <a:solidFill>
                  <a:srgbClr val="CC3300"/>
                </a:solidFill>
              </a:rPr>
              <a:t>c) está neutro</a:t>
            </a:r>
            <a:endParaRPr lang="en-US" altLang="pt-BR" b="1">
              <a:solidFill>
                <a:srgbClr val="006633"/>
              </a:solidFill>
            </a:endParaRPr>
          </a:p>
          <a:p>
            <a:pPr>
              <a:buFontTx/>
              <a:buNone/>
            </a:pPr>
            <a:r>
              <a:rPr lang="en-US" altLang="pt-BR" b="1">
                <a:solidFill>
                  <a:srgbClr val="CC0099"/>
                </a:solidFill>
              </a:rPr>
              <a:t>d) está eletrizado, mas, não temos condições de determinar sua polaridade</a:t>
            </a:r>
            <a:endParaRPr lang="en-US" altLang="pt-BR" b="1">
              <a:solidFill>
                <a:srgbClr val="006633"/>
              </a:solidFill>
            </a:endParaRPr>
          </a:p>
          <a:p>
            <a:pPr>
              <a:buFontTx/>
              <a:buNone/>
            </a:pPr>
            <a:r>
              <a:rPr lang="en-US" altLang="pt-BR" b="1">
                <a:solidFill>
                  <a:srgbClr val="009900"/>
                </a:solidFill>
              </a:rPr>
              <a:t>e) n.r.a.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  <p:bldP spid="35844" grpId="0" build="p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600" b="1">
                <a:solidFill>
                  <a:srgbClr val="CC3300"/>
                </a:solidFill>
              </a:rPr>
              <a:t>22 - No gráfico V x d mostrado abaixo, podemos afirmar que:</a:t>
            </a:r>
          </a:p>
        </p:txBody>
      </p:sp>
      <p:graphicFrame>
        <p:nvGraphicFramePr>
          <p:cNvPr id="36867" name="Object 3"/>
          <p:cNvGraphicFramePr>
            <a:graphicFrameLocks noGrp="1"/>
          </p:cNvGraphicFramePr>
          <p:nvPr>
            <p:ph type="body" sz="half" idx="1"/>
          </p:nvPr>
        </p:nvGraphicFramePr>
        <p:xfrm>
          <a:off x="228600" y="2670175"/>
          <a:ext cx="4248150" cy="245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0" name="Bitmap Image" r:id="rId7" imgW="1876543" imgH="1085682" progId="Paint.Picture">
                  <p:embed/>
                </p:oleObj>
              </mc:Choice>
              <mc:Fallback>
                <p:oleObj name="Bitmap Image" r:id="rId7" imgW="1876543" imgH="1085682" progId="Paint.Picture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670175"/>
                        <a:ext cx="4248150" cy="2452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828800"/>
            <a:ext cx="3810000" cy="4114800"/>
          </a:xfrm>
          <a:solidFill>
            <a:schemeClr val="bg1"/>
          </a:solidFill>
          <a:ln/>
        </p:spPr>
        <p:txBody>
          <a:bodyPr/>
          <a:lstStyle/>
          <a:p>
            <a:pPr>
              <a:buFontTx/>
              <a:buNone/>
            </a:pPr>
            <a:r>
              <a:rPr lang="en-US" altLang="pt-BR" sz="3600" b="1">
                <a:solidFill>
                  <a:schemeClr val="accent2"/>
                </a:solidFill>
              </a:rPr>
              <a:t>a) Q &lt; 0</a:t>
            </a:r>
          </a:p>
          <a:p>
            <a:pPr>
              <a:buFontTx/>
              <a:buNone/>
            </a:pPr>
            <a:r>
              <a:rPr lang="en-US" altLang="pt-BR" sz="3600" b="1">
                <a:solidFill>
                  <a:schemeClr val="accent2"/>
                </a:solidFill>
              </a:rPr>
              <a:t>b) Q &lt; 1</a:t>
            </a:r>
          </a:p>
          <a:p>
            <a:pPr>
              <a:buFontTx/>
              <a:buNone/>
            </a:pPr>
            <a:r>
              <a:rPr lang="en-US" altLang="pt-BR" sz="3600" b="1">
                <a:solidFill>
                  <a:schemeClr val="accent2"/>
                </a:solidFill>
              </a:rPr>
              <a:t>c) Q &gt; - 1</a:t>
            </a:r>
          </a:p>
          <a:p>
            <a:pPr>
              <a:buFontTx/>
              <a:buNone/>
            </a:pPr>
            <a:r>
              <a:rPr lang="en-US" altLang="pt-BR" sz="3600" b="1">
                <a:solidFill>
                  <a:schemeClr val="accent2"/>
                </a:solidFill>
              </a:rPr>
              <a:t>d) Q &gt; 0</a:t>
            </a:r>
          </a:p>
          <a:p>
            <a:pPr>
              <a:buFontTx/>
              <a:buNone/>
            </a:pPr>
            <a:r>
              <a:rPr lang="en-US" altLang="pt-BR" sz="3600" b="1">
                <a:solidFill>
                  <a:schemeClr val="accent2"/>
                </a:solidFill>
              </a:rPr>
              <a:t>e) Q = 0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8" grpId="0" build="p" autoUpdateAnimBg="0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92150" y="615950"/>
            <a:ext cx="7759700" cy="1130300"/>
          </a:xfrm>
          <a:solidFill>
            <a:srgbClr val="FFFFCC"/>
          </a:solidFill>
          <a:ln w="12700" cap="flat">
            <a:solidFill>
              <a:srgbClr val="006633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pt-BR" b="1"/>
              <a:t>FALSO/VERDADEIRO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796925" y="2087563"/>
            <a:ext cx="797401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4000">
                <a:solidFill>
                  <a:schemeClr val="accent2"/>
                </a:solidFill>
              </a:rPr>
              <a:t>23 - A soma algébrica das quantida-</a:t>
            </a:r>
          </a:p>
          <a:p>
            <a:pPr algn="l"/>
            <a:r>
              <a:rPr lang="en-US" altLang="pt-BR" sz="4000">
                <a:solidFill>
                  <a:schemeClr val="accent2"/>
                </a:solidFill>
              </a:rPr>
              <a:t>des de carga elétrica, num sistema</a:t>
            </a:r>
          </a:p>
          <a:p>
            <a:pPr algn="l"/>
            <a:r>
              <a:rPr lang="en-US" altLang="pt-BR" sz="4000">
                <a:solidFill>
                  <a:schemeClr val="accent2"/>
                </a:solidFill>
              </a:rPr>
              <a:t>elétricamente isolado, é constante...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973388" y="4297363"/>
            <a:ext cx="3133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4000">
                <a:solidFill>
                  <a:srgbClr val="CC3300"/>
                </a:solidFill>
              </a:rPr>
              <a:t>a) falso</a:t>
            </a:r>
          </a:p>
          <a:p>
            <a:pPr algn="l"/>
            <a:r>
              <a:rPr lang="en-US" altLang="pt-BR" sz="4000">
                <a:solidFill>
                  <a:srgbClr val="CC3300"/>
                </a:solidFill>
              </a:rPr>
              <a:t>b) verdadeiro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675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nimBg="1" autoUpdateAnimBg="0"/>
      <p:bldP spid="37891" grpId="0" build="p" autoUpdateAnimBg="0" advAuto="0"/>
      <p:bldP spid="3789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554038" y="415925"/>
            <a:ext cx="8034337" cy="1270000"/>
          </a:xfrm>
          <a:prstGeom prst="rect">
            <a:avLst/>
          </a:prstGeom>
          <a:noFill/>
          <a:ln w="47625" cmpd="thinThick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rgbClr val="CC3300"/>
                </a:solidFill>
              </a:rPr>
              <a:t>24 - Na eletrização por indução, o corpo</a:t>
            </a:r>
          </a:p>
          <a:p>
            <a:pPr algn="l"/>
            <a:r>
              <a:rPr lang="en-US" altLang="pt-BR" sz="3600">
                <a:solidFill>
                  <a:srgbClr val="CC3300"/>
                </a:solidFill>
              </a:rPr>
              <a:t>neutro: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669925" y="1827213"/>
            <a:ext cx="772795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rgbClr val="FF0066"/>
                </a:solidFill>
              </a:rPr>
              <a:t>a) é denominado indutor</a:t>
            </a:r>
            <a:endParaRPr lang="en-US" altLang="pt-BR" sz="3600"/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b) não existe possibilidade de eletrizar </a:t>
            </a: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um corpo neutro por indução</a:t>
            </a:r>
            <a:endParaRPr lang="en-US" altLang="pt-BR" sz="3600"/>
          </a:p>
          <a:p>
            <a:pPr algn="l"/>
            <a:r>
              <a:rPr lang="en-US" altLang="pt-BR" sz="3600">
                <a:solidFill>
                  <a:srgbClr val="006633"/>
                </a:solidFill>
              </a:rPr>
              <a:t>c) é denominado corpo estático</a:t>
            </a:r>
            <a:endParaRPr lang="en-US" altLang="pt-BR" sz="3600"/>
          </a:p>
          <a:p>
            <a:pPr algn="l"/>
            <a:r>
              <a:rPr lang="en-US" altLang="pt-BR" sz="3600">
                <a:solidFill>
                  <a:srgbClr val="FF3300"/>
                </a:solidFill>
              </a:rPr>
              <a:t>d) é denominado induzido</a:t>
            </a:r>
            <a:endParaRPr lang="en-US" altLang="pt-BR" sz="3600"/>
          </a:p>
          <a:p>
            <a:pPr algn="l"/>
            <a:r>
              <a:rPr lang="en-US" altLang="pt-BR" sz="3600">
                <a:solidFill>
                  <a:srgbClr val="000080"/>
                </a:solidFill>
              </a:rPr>
              <a:t>e) n.r.a.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2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2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3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 autoUpdateAnimBg="0"/>
      <p:bldP spid="38915" grpId="0" build="p" autoUpdateAnimBg="0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blipFill dpi="0" rotWithShape="0">
            <a:blip r:embed="rId5"/>
            <a:srcRect/>
            <a:tile tx="0" ty="0" sx="100000" sy="100000" flip="none" algn="tl"/>
          </a:blipFill>
          <a:ln/>
        </p:spPr>
        <p:txBody>
          <a:bodyPr/>
          <a:lstStyle/>
          <a:p>
            <a:r>
              <a:rPr lang="en-US" altLang="pt-BR" b="1">
                <a:solidFill>
                  <a:srgbClr val="000080"/>
                </a:solidFill>
              </a:rPr>
              <a:t>FALSO/VERDADEIRO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661988" y="2239963"/>
            <a:ext cx="7900987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4000">
                <a:solidFill>
                  <a:srgbClr val="009900"/>
                </a:solidFill>
              </a:rPr>
              <a:t>25 - Entre um corpo neutro e um </a:t>
            </a:r>
          </a:p>
          <a:p>
            <a:pPr algn="l"/>
            <a:r>
              <a:rPr lang="en-US" altLang="pt-BR" sz="4000">
                <a:solidFill>
                  <a:srgbClr val="009900"/>
                </a:solidFill>
              </a:rPr>
              <a:t>corpo eletrizado negativamente não</a:t>
            </a:r>
          </a:p>
          <a:p>
            <a:pPr algn="l"/>
            <a:r>
              <a:rPr lang="en-US" altLang="pt-BR" sz="4000">
                <a:solidFill>
                  <a:srgbClr val="009900"/>
                </a:solidFill>
              </a:rPr>
              <a:t>existe possibilidade de interação...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955925" y="4373563"/>
            <a:ext cx="3133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4000">
                <a:solidFill>
                  <a:srgbClr val="FF3300"/>
                </a:solidFill>
              </a:rPr>
              <a:t>a) falso</a:t>
            </a:r>
          </a:p>
          <a:p>
            <a:pPr algn="l"/>
            <a:r>
              <a:rPr lang="en-US" altLang="pt-BR" sz="4000">
                <a:solidFill>
                  <a:srgbClr val="FF3300"/>
                </a:solidFill>
              </a:rPr>
              <a:t>b) verdadeiro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625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6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 autoUpdateAnimBg="0"/>
      <p:bldP spid="39939" grpId="0" build="p" autoUpdateAnimBg="0" advAuto="0"/>
      <p:bldP spid="39940" grpId="0" build="p" autoUpdateAnimBg="0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822325" y="1069975"/>
            <a:ext cx="751205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r>
              <a:rPr lang="en-US" altLang="pt-BR" sz="14200">
                <a:solidFill>
                  <a:srgbClr val="000080"/>
                </a:solidFill>
              </a:rPr>
              <a:t>THE</a:t>
            </a:r>
            <a:r>
              <a:rPr lang="en-US" altLang="pt-BR" sz="14200"/>
              <a:t> </a:t>
            </a:r>
            <a:r>
              <a:rPr lang="en-US" altLang="pt-BR" sz="14200">
                <a:solidFill>
                  <a:srgbClr val="CC3300"/>
                </a:solidFill>
              </a:rPr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b="1">
                <a:solidFill>
                  <a:schemeClr val="accent1"/>
                </a:solidFill>
              </a:rPr>
              <a:t>GABARITO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355725" y="1874838"/>
            <a:ext cx="9969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200">
                <a:solidFill>
                  <a:srgbClr val="000080"/>
                </a:solidFill>
              </a:rPr>
              <a:t>1- C</a:t>
            </a:r>
          </a:p>
          <a:p>
            <a:pPr algn="l"/>
            <a:r>
              <a:rPr lang="en-US" altLang="pt-BR" sz="3200">
                <a:solidFill>
                  <a:srgbClr val="000080"/>
                </a:solidFill>
              </a:rPr>
              <a:t>2- E</a:t>
            </a:r>
          </a:p>
          <a:p>
            <a:pPr algn="l"/>
            <a:r>
              <a:rPr lang="en-US" altLang="pt-BR" sz="3200">
                <a:solidFill>
                  <a:srgbClr val="000080"/>
                </a:solidFill>
              </a:rPr>
              <a:t>3- A</a:t>
            </a:r>
          </a:p>
          <a:p>
            <a:pPr algn="l"/>
            <a:r>
              <a:rPr lang="en-US" altLang="pt-BR" sz="3200">
                <a:solidFill>
                  <a:srgbClr val="000080"/>
                </a:solidFill>
              </a:rPr>
              <a:t>4- B</a:t>
            </a:r>
          </a:p>
          <a:p>
            <a:pPr algn="l"/>
            <a:r>
              <a:rPr lang="en-US" altLang="pt-BR" sz="3200">
                <a:solidFill>
                  <a:srgbClr val="000080"/>
                </a:solidFill>
              </a:rPr>
              <a:t>5- B</a:t>
            </a:r>
          </a:p>
          <a:p>
            <a:pPr algn="l"/>
            <a:r>
              <a:rPr lang="en-US" altLang="pt-BR" sz="3200">
                <a:solidFill>
                  <a:srgbClr val="000080"/>
                </a:solidFill>
              </a:rPr>
              <a:t>6- C</a:t>
            </a:r>
          </a:p>
          <a:p>
            <a:pPr algn="l"/>
            <a:r>
              <a:rPr lang="en-US" altLang="pt-BR" sz="3200">
                <a:solidFill>
                  <a:srgbClr val="000080"/>
                </a:solidFill>
              </a:rPr>
              <a:t>7- B </a:t>
            </a:r>
          </a:p>
          <a:p>
            <a:pPr algn="l"/>
            <a:r>
              <a:rPr lang="en-US" altLang="pt-BR" sz="3200">
                <a:solidFill>
                  <a:srgbClr val="000080"/>
                </a:solidFill>
              </a:rPr>
              <a:t>8- B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965450" y="1874838"/>
            <a:ext cx="11207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200">
                <a:solidFill>
                  <a:srgbClr val="009900"/>
                </a:solidFill>
              </a:rPr>
              <a:t>9- A</a:t>
            </a:r>
          </a:p>
          <a:p>
            <a:pPr algn="l"/>
            <a:r>
              <a:rPr lang="en-US" altLang="pt-BR" sz="3200">
                <a:solidFill>
                  <a:srgbClr val="009900"/>
                </a:solidFill>
              </a:rPr>
              <a:t>10- B</a:t>
            </a:r>
          </a:p>
          <a:p>
            <a:pPr algn="l"/>
            <a:r>
              <a:rPr lang="en-US" altLang="pt-BR" sz="3200">
                <a:solidFill>
                  <a:srgbClr val="009900"/>
                </a:solidFill>
              </a:rPr>
              <a:t>11- E</a:t>
            </a:r>
          </a:p>
          <a:p>
            <a:pPr algn="l"/>
            <a:r>
              <a:rPr lang="en-US" altLang="pt-BR" sz="3200">
                <a:solidFill>
                  <a:srgbClr val="009900"/>
                </a:solidFill>
              </a:rPr>
              <a:t>12- B</a:t>
            </a:r>
          </a:p>
          <a:p>
            <a:pPr algn="l"/>
            <a:r>
              <a:rPr lang="en-US" altLang="pt-BR" sz="3200">
                <a:solidFill>
                  <a:srgbClr val="009900"/>
                </a:solidFill>
              </a:rPr>
              <a:t>13- D</a:t>
            </a:r>
          </a:p>
          <a:p>
            <a:pPr algn="l"/>
            <a:r>
              <a:rPr lang="en-US" altLang="pt-BR" sz="3200">
                <a:solidFill>
                  <a:srgbClr val="009900"/>
                </a:solidFill>
              </a:rPr>
              <a:t>14- C</a:t>
            </a:r>
          </a:p>
          <a:p>
            <a:pPr algn="l"/>
            <a:r>
              <a:rPr lang="en-US" altLang="pt-BR" sz="3200">
                <a:solidFill>
                  <a:srgbClr val="009900"/>
                </a:solidFill>
              </a:rPr>
              <a:t>15- E</a:t>
            </a:r>
          </a:p>
          <a:p>
            <a:pPr algn="l"/>
            <a:r>
              <a:rPr lang="en-US" altLang="pt-BR" sz="3200">
                <a:solidFill>
                  <a:srgbClr val="009900"/>
                </a:solidFill>
              </a:rPr>
              <a:t>16- B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768850" y="1874838"/>
            <a:ext cx="11207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200">
                <a:solidFill>
                  <a:srgbClr val="CC0099"/>
                </a:solidFill>
              </a:rPr>
              <a:t>17- B</a:t>
            </a:r>
          </a:p>
          <a:p>
            <a:pPr algn="l"/>
            <a:r>
              <a:rPr lang="en-US" altLang="pt-BR" sz="3200">
                <a:solidFill>
                  <a:srgbClr val="CC0099"/>
                </a:solidFill>
              </a:rPr>
              <a:t>18- B</a:t>
            </a:r>
          </a:p>
          <a:p>
            <a:pPr algn="l"/>
            <a:r>
              <a:rPr lang="en-US" altLang="pt-BR" sz="3200">
                <a:solidFill>
                  <a:srgbClr val="CC0099"/>
                </a:solidFill>
              </a:rPr>
              <a:t>19- E</a:t>
            </a:r>
          </a:p>
          <a:p>
            <a:pPr algn="l"/>
            <a:r>
              <a:rPr lang="en-US" altLang="pt-BR" sz="3200">
                <a:solidFill>
                  <a:srgbClr val="CC0099"/>
                </a:solidFill>
              </a:rPr>
              <a:t>20- A</a:t>
            </a:r>
          </a:p>
          <a:p>
            <a:pPr algn="l"/>
            <a:r>
              <a:rPr lang="en-US" altLang="pt-BR" sz="3200">
                <a:solidFill>
                  <a:srgbClr val="CC0099"/>
                </a:solidFill>
              </a:rPr>
              <a:t>21- D</a:t>
            </a:r>
          </a:p>
          <a:p>
            <a:pPr algn="l"/>
            <a:r>
              <a:rPr lang="en-US" altLang="pt-BR" sz="3200">
                <a:solidFill>
                  <a:srgbClr val="CC0099"/>
                </a:solidFill>
              </a:rPr>
              <a:t>22- D</a:t>
            </a:r>
          </a:p>
          <a:p>
            <a:pPr algn="l"/>
            <a:r>
              <a:rPr lang="en-US" altLang="pt-BR" sz="3200">
                <a:solidFill>
                  <a:srgbClr val="CC0099"/>
                </a:solidFill>
              </a:rPr>
              <a:t>23- B</a:t>
            </a:r>
          </a:p>
          <a:p>
            <a:pPr algn="l"/>
            <a:r>
              <a:rPr lang="en-US" altLang="pt-BR" sz="3200">
                <a:solidFill>
                  <a:srgbClr val="CC0099"/>
                </a:solidFill>
              </a:rPr>
              <a:t>24- D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6451600" y="1874838"/>
            <a:ext cx="11207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200">
                <a:solidFill>
                  <a:srgbClr val="CC3300"/>
                </a:solidFill>
              </a:rPr>
              <a:t>25- 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41987" grpId="0" autoUpdateAnimBg="0"/>
      <p:bldP spid="41988" grpId="0" autoUpdateAnimBg="0"/>
      <p:bldP spid="41989" grpId="0" autoUpdateAnimBg="0"/>
      <p:bldP spid="4199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14" name="Rectangle 2"/>
          <p:cNvSpPr>
            <a:spLocks noChangeArrowheads="1"/>
          </p:cNvSpPr>
          <p:nvPr/>
        </p:nvSpPr>
        <p:spPr bwMode="auto">
          <a:xfrm>
            <a:off x="112713" y="677863"/>
            <a:ext cx="8793162" cy="654050"/>
          </a:xfrm>
          <a:prstGeom prst="rect">
            <a:avLst/>
          </a:prstGeom>
          <a:ln w="12700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003366"/>
                </a:solidFill>
              </a:rPr>
              <a:t>1 - A unidade de medida da carga elétrica é: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279525" y="1782763"/>
            <a:ext cx="5534025" cy="368935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4000">
                <a:solidFill>
                  <a:srgbClr val="800000"/>
                </a:solidFill>
              </a:rPr>
              <a:t>a) Coulomb por segundo</a:t>
            </a:r>
          </a:p>
          <a:p>
            <a:pPr algn="l"/>
            <a:r>
              <a:rPr lang="en-US" altLang="pt-BR" sz="4000">
                <a:solidFill>
                  <a:srgbClr val="800000"/>
                </a:solidFill>
              </a:rPr>
              <a:t>b) Newton</a:t>
            </a:r>
          </a:p>
          <a:p>
            <a:pPr algn="l"/>
            <a:r>
              <a:rPr lang="en-US" altLang="pt-BR" sz="4000">
                <a:solidFill>
                  <a:srgbClr val="800000"/>
                </a:solidFill>
              </a:rPr>
              <a:t>c) Coulomb</a:t>
            </a:r>
          </a:p>
          <a:p>
            <a:pPr algn="l"/>
            <a:r>
              <a:rPr lang="en-US" altLang="pt-BR" sz="4000">
                <a:solidFill>
                  <a:srgbClr val="800000"/>
                </a:solidFill>
              </a:rPr>
              <a:t>d) Newton por Coulomb</a:t>
            </a:r>
          </a:p>
          <a:p>
            <a:pPr algn="l"/>
            <a:r>
              <a:rPr lang="en-US" altLang="pt-BR" sz="4000">
                <a:solidFill>
                  <a:srgbClr val="800000"/>
                </a:solidFill>
              </a:rPr>
              <a:t>e) n.r.a.</a:t>
            </a:r>
            <a:r>
              <a:rPr lang="en-US" altLang="pt-BR" sz="3600">
                <a:solidFill>
                  <a:srgbClr val="800000"/>
                </a:solidFill>
              </a:rPr>
              <a:t> </a:t>
            </a:r>
            <a:endParaRPr lang="en-US" altLang="pt-BR" sz="3600"/>
          </a:p>
          <a:p>
            <a:pPr algn="l"/>
            <a:endParaRPr lang="en-US" altLang="pt-BR" sz="3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 autoUpdateAnimBg="0"/>
      <p:bldP spid="1331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09625" y="741363"/>
            <a:ext cx="7423150" cy="803275"/>
          </a:xfrm>
          <a:prstGeom prst="rect">
            <a:avLst/>
          </a:prstGeom>
          <a:noFill/>
          <a:ln w="10160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4000" b="0"/>
              <a:t>2 - A carga de 1 elétron equivale a:</a:t>
            </a:r>
          </a:p>
        </p:txBody>
      </p:sp>
      <p:graphicFrame>
        <p:nvGraphicFramePr>
          <p:cNvPr id="15363" name="Object 3"/>
          <p:cNvGraphicFramePr>
            <a:graphicFrameLocks/>
          </p:cNvGraphicFramePr>
          <p:nvPr/>
        </p:nvGraphicFramePr>
        <p:xfrm>
          <a:off x="552450" y="1974850"/>
          <a:ext cx="2990850" cy="365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ClipArt" r:id="rId6" imgW="3000240" imgH="3660480" progId="MS_ClipArt_Gallery.2">
                  <p:embed/>
                </p:oleObj>
              </mc:Choice>
              <mc:Fallback>
                <p:oleObj name="ClipArt" r:id="rId6" imgW="3000240" imgH="3660480" progId="MS_ClipArt_Gallery.2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" y="1974850"/>
                        <a:ext cx="2990850" cy="365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949700" y="2105025"/>
            <a:ext cx="3498850" cy="346710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b="0">
                <a:solidFill>
                  <a:srgbClr val="003366"/>
                </a:solidFill>
              </a:rPr>
              <a:t>a) 6,28 E -9C</a:t>
            </a:r>
          </a:p>
          <a:p>
            <a:pPr algn="l"/>
            <a:r>
              <a:rPr lang="en-US" altLang="pt-BR" b="0">
                <a:solidFill>
                  <a:srgbClr val="003366"/>
                </a:solidFill>
              </a:rPr>
              <a:t>b) 6,25 E 18C</a:t>
            </a:r>
          </a:p>
          <a:p>
            <a:pPr algn="l"/>
            <a:r>
              <a:rPr lang="en-US" altLang="pt-BR" b="0">
                <a:solidFill>
                  <a:srgbClr val="003366"/>
                </a:solidFill>
              </a:rPr>
              <a:t>c) 6,25 E -18C</a:t>
            </a:r>
          </a:p>
          <a:p>
            <a:pPr algn="l"/>
            <a:r>
              <a:rPr lang="en-US" altLang="pt-BR" b="0">
                <a:solidFill>
                  <a:srgbClr val="003366"/>
                </a:solidFill>
              </a:rPr>
              <a:t>d) 6,28C</a:t>
            </a:r>
          </a:p>
          <a:p>
            <a:pPr algn="l"/>
            <a:r>
              <a:rPr lang="en-US" altLang="pt-BR" b="0">
                <a:solidFill>
                  <a:srgbClr val="003366"/>
                </a:solidFill>
              </a:rPr>
              <a:t>e) n.r.a.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 autoUpdateAnimBg="0"/>
      <p:bldP spid="15364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hlink"/>
          </a:solidFill>
          <a:ln/>
        </p:spPr>
        <p:txBody>
          <a:bodyPr/>
          <a:lstStyle/>
          <a:p>
            <a:r>
              <a:rPr lang="en-US" altLang="pt-BR" sz="5400" b="1">
                <a:solidFill>
                  <a:srgbClr val="336600"/>
                </a:solidFill>
              </a:rPr>
              <a:t>FALSO/VERDADEIRO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90513" y="2208213"/>
            <a:ext cx="8618537" cy="11906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rgbClr val="990000"/>
                </a:solidFill>
              </a:rPr>
              <a:t>3 - A CARGA ELÉTRICA E MASSA DO</a:t>
            </a:r>
          </a:p>
          <a:p>
            <a:pPr algn="l"/>
            <a:r>
              <a:rPr lang="en-US" altLang="pt-BR" sz="3600">
                <a:solidFill>
                  <a:srgbClr val="990000"/>
                </a:solidFill>
              </a:rPr>
              <a:t>ELÉTRON E DO PRÓTON SÃO IGUAIS.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803525" y="4052888"/>
            <a:ext cx="30591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2800"/>
              <a:t>A) FALSO</a:t>
            </a:r>
          </a:p>
          <a:p>
            <a:pPr algn="l"/>
            <a:r>
              <a:rPr lang="en-US" altLang="pt-BR" sz="2800"/>
              <a:t>B) VERDADEIRO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utoUpdateAnimBg="0"/>
      <p:bldP spid="16387" grpId="0" animBg="1" autoUpdateAnimBg="0"/>
      <p:bldP spid="16388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736600" y="684213"/>
            <a:ext cx="7610475" cy="1190625"/>
          </a:xfrm>
          <a:prstGeom prst="rect">
            <a:avLst/>
          </a:prstGeom>
          <a:solidFill>
            <a:srgbClr val="003366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chemeClr val="bg1"/>
                </a:solidFill>
              </a:rPr>
              <a:t>4 - Na eletrização por atrito entre dois</a:t>
            </a:r>
          </a:p>
          <a:p>
            <a:pPr algn="l"/>
            <a:r>
              <a:rPr lang="en-US" altLang="pt-BR" sz="3600">
                <a:solidFill>
                  <a:schemeClr val="bg1"/>
                </a:solidFill>
              </a:rPr>
              <a:t>corpos neutros, são envolvidos: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295400" y="2239963"/>
            <a:ext cx="6350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4000" b="0"/>
              <a:t>a) elétrons e prótons</a:t>
            </a:r>
          </a:p>
          <a:p>
            <a:pPr algn="l"/>
            <a:r>
              <a:rPr lang="en-US" altLang="pt-BR" sz="4000" b="0"/>
              <a:t>b) apenas elétrons</a:t>
            </a:r>
          </a:p>
          <a:p>
            <a:pPr algn="l"/>
            <a:r>
              <a:rPr lang="en-US" altLang="pt-BR" sz="4000" b="0"/>
              <a:t>c) apenas prótons</a:t>
            </a:r>
          </a:p>
          <a:p>
            <a:pPr algn="l"/>
            <a:r>
              <a:rPr lang="en-US" altLang="pt-BR" sz="4000" b="0"/>
              <a:t>d) prótons, elétrons e neutrons</a:t>
            </a:r>
          </a:p>
          <a:p>
            <a:pPr algn="l"/>
            <a:r>
              <a:rPr lang="en-US" altLang="pt-BR" sz="4000" b="0"/>
              <a:t>e) n.r.a.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 autoUpdateAnimBg="0"/>
      <p:bldP spid="17411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/>
          </a:solidFill>
          <a:ln/>
        </p:spPr>
        <p:txBody>
          <a:bodyPr/>
          <a:lstStyle/>
          <a:p>
            <a:r>
              <a:rPr lang="en-US" altLang="pt-BR">
                <a:solidFill>
                  <a:srgbClr val="99FFFF"/>
                </a:solidFill>
              </a:rPr>
              <a:t>FALSO/VERDADEIRO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96888" y="2093913"/>
            <a:ext cx="8145462" cy="2365375"/>
          </a:xfrm>
          <a:prstGeom prst="rect">
            <a:avLst/>
          </a:prstGeom>
          <a:noFill/>
          <a:ln w="76200">
            <a:solidFill>
              <a:srgbClr val="33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/>
              <a:t>5 - Na eletrização por indução entre dois</a:t>
            </a:r>
          </a:p>
          <a:p>
            <a:pPr algn="l"/>
            <a:r>
              <a:rPr lang="en-US" altLang="pt-BR" sz="3600"/>
              <a:t>corpos </a:t>
            </a:r>
            <a:r>
              <a:rPr lang="en-US" altLang="pt-BR" sz="3600">
                <a:solidFill>
                  <a:srgbClr val="FF3300"/>
                </a:solidFill>
              </a:rPr>
              <a:t>A</a:t>
            </a:r>
            <a:r>
              <a:rPr lang="en-US" altLang="pt-BR" sz="3600"/>
              <a:t> e </a:t>
            </a:r>
            <a:r>
              <a:rPr lang="en-US" altLang="pt-BR" sz="3600">
                <a:solidFill>
                  <a:srgbClr val="FF3300"/>
                </a:solidFill>
              </a:rPr>
              <a:t>B</a:t>
            </a:r>
            <a:r>
              <a:rPr lang="en-US" altLang="pt-BR" sz="3600"/>
              <a:t>, não ocorre a transferência</a:t>
            </a:r>
          </a:p>
          <a:p>
            <a:pPr algn="l"/>
            <a:r>
              <a:rPr lang="en-US" altLang="pt-BR" sz="3600"/>
              <a:t>de cargas entre os mesmos, estando am-</a:t>
            </a:r>
          </a:p>
          <a:p>
            <a:pPr algn="l"/>
            <a:r>
              <a:rPr lang="en-US" altLang="pt-BR" sz="3600"/>
              <a:t>bos isolados...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727325" y="4479925"/>
            <a:ext cx="337026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>
                <a:solidFill>
                  <a:srgbClr val="003366"/>
                </a:solidFill>
              </a:rPr>
              <a:t>a) falso</a:t>
            </a:r>
            <a:endParaRPr lang="en-US" altLang="pt-BR" sz="3600">
              <a:solidFill>
                <a:srgbClr val="003366"/>
              </a:solidFill>
            </a:endParaRPr>
          </a:p>
          <a:p>
            <a:pPr algn="l"/>
            <a:r>
              <a:rPr lang="en-US" altLang="pt-BR" sz="4000">
                <a:solidFill>
                  <a:srgbClr val="003366"/>
                </a:solidFill>
              </a:rPr>
              <a:t>b) </a:t>
            </a:r>
            <a:r>
              <a:rPr lang="en-US" altLang="pt-BR">
                <a:solidFill>
                  <a:srgbClr val="003366"/>
                </a:solidFill>
              </a:rPr>
              <a:t>verdadeiro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 autoUpdateAnimBg="0"/>
      <p:bldP spid="18435" grpId="0" animBg="1" autoUpdateAnimBg="0"/>
      <p:bldP spid="1843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825500" y="415925"/>
            <a:ext cx="7170738" cy="1270000"/>
          </a:xfrm>
          <a:prstGeom prst="rect">
            <a:avLst/>
          </a:prstGeom>
          <a:solidFill>
            <a:srgbClr val="FFFFCC"/>
          </a:solidFill>
          <a:ln w="47625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rgbClr val="990033"/>
                </a:solidFill>
              </a:rPr>
              <a:t>6 - Segundo a lei de Coulomb a dis-</a:t>
            </a:r>
          </a:p>
          <a:p>
            <a:pPr algn="l"/>
            <a:r>
              <a:rPr lang="en-US" altLang="pt-BR" sz="3600">
                <a:solidFill>
                  <a:srgbClr val="990033"/>
                </a:solidFill>
              </a:rPr>
              <a:t>tância entre dois corpos determina: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46125" y="1827213"/>
            <a:ext cx="71691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/>
              <a:t>a) somente a força de repulsão</a:t>
            </a:r>
          </a:p>
          <a:p>
            <a:pPr algn="l"/>
            <a:r>
              <a:rPr lang="en-US" altLang="pt-BR" sz="3600"/>
              <a:t>b) somente a força de atração</a:t>
            </a:r>
          </a:p>
          <a:p>
            <a:pPr algn="l"/>
            <a:r>
              <a:rPr lang="en-US" altLang="pt-BR" sz="3600"/>
              <a:t>c) a força de interação</a:t>
            </a:r>
          </a:p>
          <a:p>
            <a:pPr algn="l"/>
            <a:r>
              <a:rPr lang="en-US" altLang="pt-BR" sz="3600"/>
              <a:t>d) a força de interação ao quadrado</a:t>
            </a:r>
          </a:p>
          <a:p>
            <a:pPr algn="l"/>
            <a:r>
              <a:rPr lang="en-US" altLang="pt-BR" sz="3600"/>
              <a:t>e) n.r.a.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25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1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 autoUpdateAnimBg="0" advAuto="0"/>
      <p:bldP spid="1945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61988" y="455613"/>
            <a:ext cx="4221162" cy="1190625"/>
          </a:xfrm>
          <a:prstGeom prst="rect">
            <a:avLst/>
          </a:prstGeom>
          <a:gradFill rotWithShape="0">
            <a:gsLst>
              <a:gs pos="0">
                <a:srgbClr val="FFFFCC">
                  <a:gamma/>
                  <a:shade val="89804"/>
                  <a:invGamma/>
                </a:srgbClr>
              </a:gs>
              <a:gs pos="100000">
                <a:srgbClr val="FFFF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600">
                <a:solidFill>
                  <a:schemeClr val="accent2"/>
                </a:solidFill>
              </a:rPr>
              <a:t>7 - Preste atenção na</a:t>
            </a:r>
          </a:p>
          <a:p>
            <a:pPr algn="l"/>
            <a:r>
              <a:rPr lang="en-US" altLang="pt-BR" sz="3600">
                <a:solidFill>
                  <a:schemeClr val="accent2"/>
                </a:solidFill>
              </a:rPr>
              <a:t>figura abaixo:</a:t>
            </a:r>
          </a:p>
        </p:txBody>
      </p:sp>
      <p:graphicFrame>
        <p:nvGraphicFramePr>
          <p:cNvPr id="20483" name="Object 3"/>
          <p:cNvGraphicFramePr>
            <a:graphicFrameLocks/>
          </p:cNvGraphicFramePr>
          <p:nvPr/>
        </p:nvGraphicFramePr>
        <p:xfrm>
          <a:off x="457200" y="1885950"/>
          <a:ext cx="3962400" cy="406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ClipArt" r:id="rId8" imgW="1361880" imgH="1398240" progId="MS_ClipArt_Gallery.2">
                  <p:embed/>
                </p:oleObj>
              </mc:Choice>
              <mc:Fallback>
                <p:oleObj name="ClipArt" r:id="rId8" imgW="1361880" imgH="1398240" progId="MS_ClipArt_Gallery.2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885950"/>
                        <a:ext cx="3962400" cy="4068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037138" y="655638"/>
            <a:ext cx="372745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200"/>
              <a:t>A figura representa: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013325" y="1798638"/>
            <a:ext cx="3835400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altLang="pt-BR" sz="3200">
                <a:solidFill>
                  <a:srgbClr val="990033"/>
                </a:solidFill>
              </a:rPr>
              <a:t>a) uma molécula</a:t>
            </a:r>
          </a:p>
          <a:p>
            <a:pPr algn="l"/>
            <a:r>
              <a:rPr lang="en-US" altLang="pt-BR" sz="3200">
                <a:solidFill>
                  <a:srgbClr val="990033"/>
                </a:solidFill>
              </a:rPr>
              <a:t>b) átomo com NA=9</a:t>
            </a:r>
          </a:p>
          <a:p>
            <a:pPr algn="l"/>
            <a:r>
              <a:rPr lang="en-US" altLang="pt-BR" sz="3200">
                <a:solidFill>
                  <a:srgbClr val="990033"/>
                </a:solidFill>
              </a:rPr>
              <a:t>c) átomo com NA=10</a:t>
            </a:r>
          </a:p>
          <a:p>
            <a:pPr algn="l"/>
            <a:r>
              <a:rPr lang="en-US" altLang="pt-BR" sz="3200">
                <a:solidFill>
                  <a:srgbClr val="990033"/>
                </a:solidFill>
              </a:rPr>
              <a:t>d) íon positivo</a:t>
            </a:r>
          </a:p>
          <a:p>
            <a:pPr algn="l"/>
            <a:r>
              <a:rPr lang="en-US" altLang="pt-BR" sz="3200">
                <a:solidFill>
                  <a:srgbClr val="990033"/>
                </a:solidFill>
              </a:rPr>
              <a:t>e) n.r.a.</a:t>
            </a:r>
          </a:p>
        </p:txBody>
      </p:sp>
      <p:graphicFrame>
        <p:nvGraphicFramePr>
          <p:cNvPr id="20486" name="Object 6"/>
          <p:cNvGraphicFramePr>
            <a:graphicFrameLocks/>
          </p:cNvGraphicFramePr>
          <p:nvPr/>
        </p:nvGraphicFramePr>
        <p:xfrm>
          <a:off x="5948363" y="4260850"/>
          <a:ext cx="1341437" cy="191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ClipArt" r:id="rId10" imgW="2571480" imgH="3660480" progId="MS_ClipArt_Gallery.2">
                  <p:embed/>
                </p:oleObj>
              </mc:Choice>
              <mc:Fallback>
                <p:oleObj name="ClipArt" r:id="rId10" imgW="2571480" imgH="3660480" progId="MS_ClipArt_Gallery.2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8363" y="4260850"/>
                        <a:ext cx="1341437" cy="191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4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 autoUpdateAnimBg="0"/>
      <p:bldP spid="20484" grpId="0" build="p" autoUpdateAnimBg="0"/>
      <p:bldP spid="20485" grpId="0" build="p" autoUpdateAnimBg="0" advAuto="0"/>
    </p:bldLst>
  </p:timing>
</p:sld>
</file>

<file path=ppt/theme/theme1.xml><?xml version="1.0" encoding="utf-8"?>
<a:theme xmlns:a="http://schemas.openxmlformats.org/drawingml/2006/main" name="Tropical">
  <a:themeElements>
    <a:clrScheme name="Tropical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ropic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pt-BR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pt-BR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opical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opica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opical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opical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opical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opical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opical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R:\MSOFFICE\Templates\Presentation Designs\Tropical.pot</Template>
  <TotalTime>435</TotalTime>
  <Words>1030</Words>
  <Application>Microsoft Office PowerPoint</Application>
  <PresentationFormat>Apresentação na tela (4:3)</PresentationFormat>
  <Paragraphs>227</Paragraphs>
  <Slides>29</Slides>
  <Notes>29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29</vt:i4>
      </vt:variant>
    </vt:vector>
  </HeadingPairs>
  <TitlesOfParts>
    <vt:vector size="32" baseType="lpstr">
      <vt:lpstr>Tropical</vt:lpstr>
      <vt:lpstr>ClipArt</vt:lpstr>
      <vt:lpstr>Bitmap Image</vt:lpstr>
      <vt:lpstr>AVALIAÇÃO: ELETRICIDADE BÁSICA</vt:lpstr>
      <vt:lpstr>ATENÇÃO</vt:lpstr>
      <vt:lpstr>Apresentação do PowerPoint</vt:lpstr>
      <vt:lpstr>Apresentação do PowerPoint</vt:lpstr>
      <vt:lpstr>FALSO/VERDADEIRO</vt:lpstr>
      <vt:lpstr>Apresentação do PowerPoint</vt:lpstr>
      <vt:lpstr>FALSO/VERDADEIRO</vt:lpstr>
      <vt:lpstr>Apresentação do PowerPoint</vt:lpstr>
      <vt:lpstr>Apresentação do PowerPoint</vt:lpstr>
      <vt:lpstr>FALSO/VERDADEIRO</vt:lpstr>
      <vt:lpstr>9 - Veja a figura abaixo e  responda:</vt:lpstr>
      <vt:lpstr>10 - A representação abaixo está correta?</vt:lpstr>
      <vt:lpstr>11 - A unidade de medida do campo elétrico é:</vt:lpstr>
      <vt:lpstr>FALSO/VERDADEIRO</vt:lpstr>
      <vt:lpstr>13 - O eletroscópio é um dispositivo destinado a:</vt:lpstr>
      <vt:lpstr>14 - Não é possível eletrizar uma barra metálica segurando-a com a mão porque:</vt:lpstr>
      <vt:lpstr>15 - Os corpos eletrizados por atrito, contato e indução ficam carregados respectivamente com cargas de sinais: </vt:lpstr>
      <vt:lpstr>Apresentação do PowerPoint</vt:lpstr>
      <vt:lpstr>17 - Quando q &gt; 0, podemos afirmar:</vt:lpstr>
      <vt:lpstr>18 - A figura abaixo está corretamente representada?</vt:lpstr>
      <vt:lpstr>19 - Em um campo elétrico uniforme (CEU), as linhas de força:</vt:lpstr>
      <vt:lpstr>FALSO/VERDADEIRO</vt:lpstr>
      <vt:lpstr>21- Podemos afirmar que o corpo A está:</vt:lpstr>
      <vt:lpstr>22 - No gráfico V x d mostrado abaixo, podemos afirmar que:</vt:lpstr>
      <vt:lpstr>FALSO/VERDADEIRO</vt:lpstr>
      <vt:lpstr>Apresentação do PowerPoint</vt:lpstr>
      <vt:lpstr>FALSO/VERDADEIRO</vt:lpstr>
      <vt:lpstr>Apresentação do PowerPoint</vt:lpstr>
      <vt:lpstr>GABARITO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AVALIAÇÃO: ELETRICIDADE BÁSICA</dc:title>
  <dc:creator>EDGAR ZUIM</dc:creator>
  <cp:lastModifiedBy>Edgar Zuim</cp:lastModifiedBy>
  <cp:revision>38</cp:revision>
  <cp:lastPrinted>1997-04-06T11:23:52Z</cp:lastPrinted>
  <dcterms:created xsi:type="dcterms:W3CDTF">1997-04-03T21:10:36Z</dcterms:created>
  <dcterms:modified xsi:type="dcterms:W3CDTF">2015-12-24T12:48:20Z</dcterms:modified>
</cp:coreProperties>
</file>