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CC3399"/>
    <a:srgbClr val="FFFFCC"/>
    <a:srgbClr val="FFCCFF"/>
    <a:srgbClr val="999933"/>
    <a:srgbClr val="6666FF"/>
    <a:srgbClr val="CCECFF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6" d="100"/>
          <a:sy n="106" d="100"/>
        </p:scale>
        <p:origin x="-17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27" d="100"/>
          <a:sy n="27" d="100"/>
        </p:scale>
        <p:origin x="-1079" y="-75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2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b="0" i="1"/>
            </a:lvl1pPr>
          </a:lstStyle>
          <a:p>
            <a:endParaRPr lang="en-US" altLang="pt-B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endParaRPr lang="en-US" altLang="pt-B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text styles</a:t>
            </a:r>
          </a:p>
          <a:p>
            <a:pPr lvl="1"/>
            <a:r>
              <a:rPr lang="en-US" altLang="pt-BR" smtClean="0"/>
              <a:t>Second level</a:t>
            </a:r>
          </a:p>
          <a:p>
            <a:pPr lvl="2"/>
            <a:r>
              <a:rPr lang="en-US" altLang="pt-BR" smtClean="0"/>
              <a:t>Third level</a:t>
            </a:r>
          </a:p>
          <a:p>
            <a:pPr lvl="3"/>
            <a:r>
              <a:rPr lang="en-US" altLang="pt-BR" smtClean="0"/>
              <a:t>Fourth level</a:t>
            </a:r>
          </a:p>
          <a:p>
            <a:pPr lvl="4"/>
            <a:r>
              <a:rPr lang="en-US" altLang="pt-BR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b="0" i="1"/>
            </a:lvl1pPr>
          </a:lstStyle>
          <a:p>
            <a:endParaRPr lang="en-US" altLang="pt-B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fld id="{4C04DEFF-073F-4865-93C6-B1108613F44D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7236879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28D2EE-89B0-4905-B236-C448B76AB637}" type="slidenum">
              <a:rPr lang="en-US" altLang="pt-BR"/>
              <a:pPr/>
              <a:t>1</a:t>
            </a:fld>
            <a:endParaRPr lang="en-US" altLang="pt-BR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4CED8D-E46D-4F61-9515-DDD8A54093C2}" type="slidenum">
              <a:rPr lang="en-US" altLang="pt-BR"/>
              <a:pPr/>
              <a:t>10</a:t>
            </a:fld>
            <a:endParaRPr lang="en-US" altLang="pt-BR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74FCF3-4E06-444B-875E-5DFA02DAA114}" type="slidenum">
              <a:rPr lang="en-US" altLang="pt-BR"/>
              <a:pPr/>
              <a:t>11</a:t>
            </a:fld>
            <a:endParaRPr lang="en-US" altLang="pt-BR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99F22B-B6E4-4858-861D-96FCCD6F47D5}" type="slidenum">
              <a:rPr lang="en-US" altLang="pt-BR"/>
              <a:pPr/>
              <a:t>12</a:t>
            </a:fld>
            <a:endParaRPr lang="en-US" altLang="pt-BR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56E598-A264-48DD-B5E0-6B44928A22BB}" type="slidenum">
              <a:rPr lang="en-US" altLang="pt-BR"/>
              <a:pPr/>
              <a:t>13</a:t>
            </a:fld>
            <a:endParaRPr lang="en-US" altLang="pt-BR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CEC6E8-E85B-46F4-800B-1DE87DE8FFA8}" type="slidenum">
              <a:rPr lang="en-US" altLang="pt-BR"/>
              <a:pPr/>
              <a:t>14</a:t>
            </a:fld>
            <a:endParaRPr lang="en-US" altLang="pt-BR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14FF4D-98EE-41E1-953B-DDE689BF9EDA}" type="slidenum">
              <a:rPr lang="en-US" altLang="pt-BR"/>
              <a:pPr/>
              <a:t>15</a:t>
            </a:fld>
            <a:endParaRPr lang="en-US" altLang="pt-BR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832704-C804-4033-92FB-E5065FE76A14}" type="slidenum">
              <a:rPr lang="en-US" altLang="pt-BR"/>
              <a:pPr/>
              <a:t>16</a:t>
            </a:fld>
            <a:endParaRPr lang="en-US" altLang="pt-BR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735A4D-C8CA-4FD4-AD14-206D4EAC4093}" type="slidenum">
              <a:rPr lang="en-US" altLang="pt-BR"/>
              <a:pPr/>
              <a:t>17</a:t>
            </a:fld>
            <a:endParaRPr lang="en-US" altLang="pt-BR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CCBC7F-E4C5-43D3-B954-B23EE7B14B93}" type="slidenum">
              <a:rPr lang="en-US" altLang="pt-BR"/>
              <a:pPr/>
              <a:t>18</a:t>
            </a:fld>
            <a:endParaRPr lang="en-US" altLang="pt-BR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47630E-F364-4B43-AFA0-59FCF255A14D}" type="slidenum">
              <a:rPr lang="en-US" altLang="pt-BR"/>
              <a:pPr/>
              <a:t>19</a:t>
            </a:fld>
            <a:endParaRPr lang="en-US" altLang="pt-BR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ADFB1A-F9FF-441F-B712-04AE7B740D5B}" type="slidenum">
              <a:rPr lang="en-US" altLang="pt-BR"/>
              <a:pPr/>
              <a:t>2</a:t>
            </a:fld>
            <a:endParaRPr lang="en-US" altLang="pt-BR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23A951-EC05-4032-A830-CC19059424AA}" type="slidenum">
              <a:rPr lang="en-US" altLang="pt-BR"/>
              <a:pPr/>
              <a:t>20</a:t>
            </a:fld>
            <a:endParaRPr lang="en-US" altLang="pt-BR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DBAD3C-A9EA-49F6-8952-8B71BE0D8CBC}" type="slidenum">
              <a:rPr lang="en-US" altLang="pt-BR"/>
              <a:pPr/>
              <a:t>21</a:t>
            </a:fld>
            <a:endParaRPr lang="en-US" altLang="pt-BR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00A5FE-5D27-456F-A97A-17CDE652BD4B}" type="slidenum">
              <a:rPr lang="en-US" altLang="pt-BR"/>
              <a:pPr/>
              <a:t>22</a:t>
            </a:fld>
            <a:endParaRPr lang="en-US" altLang="pt-BR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D33CDA-299A-443B-835F-616D0D4ED0B8}" type="slidenum">
              <a:rPr lang="en-US" altLang="pt-BR"/>
              <a:pPr/>
              <a:t>23</a:t>
            </a:fld>
            <a:endParaRPr lang="en-US" altLang="pt-BR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07BDC9-79DD-49C3-A575-FC4DCB942CE2}" type="slidenum">
              <a:rPr lang="en-US" altLang="pt-BR"/>
              <a:pPr/>
              <a:t>24</a:t>
            </a:fld>
            <a:endParaRPr lang="en-US" altLang="pt-BR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92DB6D-6496-4FC8-9024-18E8D0DBFBC1}" type="slidenum">
              <a:rPr lang="en-US" altLang="pt-BR"/>
              <a:pPr/>
              <a:t>25</a:t>
            </a:fld>
            <a:endParaRPr lang="en-US" altLang="pt-BR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B816B2-A047-4283-BF04-84913DCEF05F}" type="slidenum">
              <a:rPr lang="en-US" altLang="pt-BR"/>
              <a:pPr/>
              <a:t>26</a:t>
            </a:fld>
            <a:endParaRPr lang="en-US" altLang="pt-BR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A5524-7EB3-452A-BB20-E9FFE588B5B1}" type="slidenum">
              <a:rPr lang="en-US" altLang="pt-BR"/>
              <a:pPr/>
              <a:t>27</a:t>
            </a:fld>
            <a:endParaRPr lang="en-US" altLang="pt-BR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42EC3B-C833-4640-A6A7-9BA095F31D1F}" type="slidenum">
              <a:rPr lang="en-US" altLang="pt-BR"/>
              <a:pPr/>
              <a:t>28</a:t>
            </a:fld>
            <a:endParaRPr lang="en-US" altLang="pt-BR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D41306-60C8-4FAD-9510-61CBE2E58783}" type="slidenum">
              <a:rPr lang="en-US" altLang="pt-BR"/>
              <a:pPr/>
              <a:t>29</a:t>
            </a:fld>
            <a:endParaRPr lang="en-US" altLang="pt-BR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F419ED-EB5B-4861-AEA9-0F61220BCF69}" type="slidenum">
              <a:rPr lang="en-US" altLang="pt-BR"/>
              <a:pPr/>
              <a:t>3</a:t>
            </a:fld>
            <a:endParaRPr lang="en-US" altLang="pt-BR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E0C5E-BCA3-4694-B3CD-8332E3B1328E}" type="slidenum">
              <a:rPr lang="en-US" altLang="pt-BR"/>
              <a:pPr/>
              <a:t>30</a:t>
            </a:fld>
            <a:endParaRPr lang="en-US" altLang="pt-BR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121F8-1BFD-4304-AC60-307703375900}" type="slidenum">
              <a:rPr lang="en-US" altLang="pt-BR"/>
              <a:pPr/>
              <a:t>31</a:t>
            </a:fld>
            <a:endParaRPr lang="en-US" altLang="pt-BR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121F8-1BFD-4304-AC60-307703375900}" type="slidenum">
              <a:rPr lang="en-US" altLang="pt-BR"/>
              <a:pPr/>
              <a:t>32</a:t>
            </a:fld>
            <a:endParaRPr lang="en-US" altLang="pt-BR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121F8-1BFD-4304-AC60-307703375900}" type="slidenum">
              <a:rPr lang="en-US" altLang="pt-BR"/>
              <a:pPr/>
              <a:t>33</a:t>
            </a:fld>
            <a:endParaRPr lang="en-US" altLang="pt-BR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EEF8C5-7D4D-4953-AE5C-DD181DFDC194}" type="slidenum">
              <a:rPr lang="en-US" altLang="pt-BR"/>
              <a:pPr/>
              <a:t>4</a:t>
            </a:fld>
            <a:endParaRPr lang="en-US" altLang="pt-BR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F36454-8D22-46BC-8CC7-837A1ABD67D8}" type="slidenum">
              <a:rPr lang="en-US" altLang="pt-BR"/>
              <a:pPr/>
              <a:t>5</a:t>
            </a:fld>
            <a:endParaRPr lang="en-US" altLang="pt-BR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A919DB-B823-4A64-9341-DDFB4DA177EF}" type="slidenum">
              <a:rPr lang="en-US" altLang="pt-BR"/>
              <a:pPr/>
              <a:t>6</a:t>
            </a:fld>
            <a:endParaRPr lang="en-US" altLang="pt-BR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197922-E037-402B-BEEA-55B73BEF8B44}" type="slidenum">
              <a:rPr lang="en-US" altLang="pt-BR"/>
              <a:pPr/>
              <a:t>7</a:t>
            </a:fld>
            <a:endParaRPr lang="en-US" altLang="pt-BR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688BBE-1F4F-4527-9E83-D364CACBEF99}" type="slidenum">
              <a:rPr lang="en-US" altLang="pt-BR"/>
              <a:pPr/>
              <a:t>8</a:t>
            </a:fld>
            <a:endParaRPr lang="en-US" altLang="pt-BR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8E034C-636E-4657-AA2C-A969129EDF88}" type="slidenum">
              <a:rPr lang="en-US" altLang="pt-BR"/>
              <a:pPr/>
              <a:t>9</a:t>
            </a:fld>
            <a:endParaRPr lang="en-US" altLang="pt-BR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D9C51-DC66-4AE7-AD5B-32C7D2994476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06589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E2AE5-B751-4C3D-8B4C-625A2087F766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80909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78606-4ABE-465C-AC88-5E6E583F5D44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33591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4C8D8-2DD8-455B-B886-7A7A8A21EBAB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538724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0D72D-F435-4D8B-B587-34C07B4ED104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89800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F2CB7-2201-4B39-99E1-1E75078D6E97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3375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C36CA-F469-4F9B-9C7E-EF5C0B1C6A8A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191929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91625-60CB-44AF-BE77-9484C6D1B84D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332615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EE770-97F8-4F1E-9099-E857E4918B0E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121477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E1B6F-CFC5-4FF9-9F8F-30B295303122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22427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DFC7E-BF5A-48A4-9117-C96C7AA16D31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554236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text styles</a:t>
            </a:r>
          </a:p>
          <a:p>
            <a:pPr lvl="1"/>
            <a:r>
              <a:rPr lang="en-US" altLang="pt-BR" smtClean="0"/>
              <a:t>Second level</a:t>
            </a:r>
          </a:p>
          <a:p>
            <a:pPr lvl="2"/>
            <a:r>
              <a:rPr lang="en-US" altLang="pt-BR" smtClean="0"/>
              <a:t>Third level</a:t>
            </a:r>
          </a:p>
          <a:p>
            <a:pPr lvl="3"/>
            <a:r>
              <a:rPr lang="en-US" altLang="pt-BR" smtClean="0"/>
              <a:t>Fourth level</a:t>
            </a:r>
          </a:p>
          <a:p>
            <a:pPr lvl="4"/>
            <a:r>
              <a:rPr lang="en-US" altLang="pt-B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 alt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 alt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A164FA18-6C87-4A8E-87AD-DDA7286E814A}" type="slidenum">
              <a:rPr lang="en-US" altLang="pt-BR"/>
              <a:pPr/>
              <a:t>‹nº›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0.xml"/><Relationship Id="rId7" Type="http://schemas.openxmlformats.org/officeDocument/2006/relationships/audio" Target="../media/audio8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audio" Target="../media/audio1.wav"/><Relationship Id="rId5" Type="http://schemas.openxmlformats.org/officeDocument/2006/relationships/audio" Target="../media/audio3.wav"/><Relationship Id="rId4" Type="http://schemas.openxmlformats.org/officeDocument/2006/relationships/audio" Target="../media/audio2.wav"/><Relationship Id="rId9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4.wav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audio" Target="../media/audio6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audio" Target="../media/audio2.wav"/><Relationship Id="rId4" Type="http://schemas.openxmlformats.org/officeDocument/2006/relationships/audio" Target="../media/audio3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audio" Target="../media/audio6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7.wav"/><Relationship Id="rId4" Type="http://schemas.openxmlformats.org/officeDocument/2006/relationships/audio" Target="../media/audio3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10" Type="http://schemas.openxmlformats.org/officeDocument/2006/relationships/image" Target="../media/image2.wmf"/><Relationship Id="rId4" Type="http://schemas.openxmlformats.org/officeDocument/2006/relationships/audio" Target="../media/audio1.wav"/><Relationship Id="rId9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audio" Target="../media/audio6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95313" y="950913"/>
            <a:ext cx="8247062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pt-BR" altLang="pt-BR" sz="6600" b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AVALIAÇÃO</a:t>
            </a:r>
            <a:endParaRPr lang="en-US" altLang="pt-BR" sz="6600" b="0"/>
          </a:p>
          <a:p>
            <a:pPr algn="ctr"/>
            <a:endParaRPr lang="en-US" altLang="pt-BR" sz="6600" b="0"/>
          </a:p>
          <a:p>
            <a:pPr algn="ctr"/>
            <a:r>
              <a:rPr lang="en-US" altLang="pt-BR" sz="6000" b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ELETRÔNICA DIGITAL</a:t>
            </a:r>
            <a:endParaRPr lang="en-US" altLang="pt-BR" sz="6000" b="0"/>
          </a:p>
          <a:p>
            <a:pPr algn="ctr"/>
            <a:endParaRPr lang="en-US" altLang="pt-BR" sz="6000" b="0"/>
          </a:p>
          <a:p>
            <a:pPr algn="ctr"/>
            <a:endParaRPr lang="en-US" altLang="pt-BR" sz="6000" b="0" u="sng">
              <a:solidFill>
                <a:srgbClr val="FF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050925" y="722313"/>
            <a:ext cx="6988175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10600" b="0">
                <a:solidFill>
                  <a:srgbClr val="FF9933"/>
                </a:solidFill>
                <a:latin typeface="Algerian" pitchFamily="82" charset="0"/>
              </a:rPr>
              <a:t>CUIDADO!!!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346325" y="2132013"/>
            <a:ext cx="44497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9600" b="0">
                <a:solidFill>
                  <a:srgbClr val="FF9933"/>
                </a:solidFill>
                <a:latin typeface="Algerian" pitchFamily="82" charset="0"/>
              </a:rPr>
              <a:t>COM AS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19113" y="3565525"/>
            <a:ext cx="8361362" cy="762000"/>
          </a:xfrm>
          <a:prstGeom prst="rect">
            <a:avLst/>
          </a:prstGeom>
          <a:solidFill>
            <a:srgbClr val="99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4400" b="0" i="1">
                <a:solidFill>
                  <a:srgbClr val="FFFFCC"/>
                </a:solidFill>
                <a:latin typeface="Wide Latin" pitchFamily="18" charset="0"/>
              </a:rPr>
              <a:t>PEGADINHAS..</a:t>
            </a:r>
            <a:r>
              <a:rPr lang="en-US" altLang="pt-BR" sz="4400" b="0" i="1">
                <a:solidFill>
                  <a:srgbClr val="FFFFCC"/>
                </a:solidFill>
              </a:rPr>
              <a:t>.</a:t>
            </a:r>
          </a:p>
        </p:txBody>
      </p:sp>
      <p:graphicFrame>
        <p:nvGraphicFramePr>
          <p:cNvPr id="14341" name="Object 5"/>
          <p:cNvGraphicFramePr>
            <a:graphicFrameLocks/>
          </p:cNvGraphicFramePr>
          <p:nvPr/>
        </p:nvGraphicFramePr>
        <p:xfrm>
          <a:off x="3043238" y="4808538"/>
          <a:ext cx="3648075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ClipArt" r:id="rId8" imgW="3657240" imgH="888840" progId="MS_ClipArt_Gallery.2">
                  <p:embed/>
                </p:oleObj>
              </mc:Choice>
              <mc:Fallback>
                <p:oleObj name="ClipArt" r:id="rId8" imgW="3657240" imgH="888840" progId="MS_ClipArt_Gallery.2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3238" y="4808538"/>
                        <a:ext cx="3648075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 autoUpdateAnimBg="0"/>
      <p:bldP spid="14339" grpId="0" build="p" autoUpdateAnimBg="0"/>
      <p:bldP spid="14340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593725" y="836613"/>
            <a:ext cx="7827963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rgbClr val="FF3300"/>
                </a:solidFill>
              </a:rPr>
              <a:t>5 - Uma forma clássica de implementar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um flip-flop RS sincronizado, com por-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tas NAND, é utilizando: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889125" y="2865438"/>
            <a:ext cx="2058988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200">
                <a:solidFill>
                  <a:srgbClr val="6666FF"/>
                </a:solidFill>
              </a:rPr>
              <a:t>a) 5 portas</a:t>
            </a:r>
          </a:p>
          <a:p>
            <a:r>
              <a:rPr lang="en-US" altLang="pt-BR" sz="3200">
                <a:solidFill>
                  <a:srgbClr val="6666FF"/>
                </a:solidFill>
              </a:rPr>
              <a:t>b) 6 portas</a:t>
            </a:r>
          </a:p>
          <a:p>
            <a:r>
              <a:rPr lang="en-US" altLang="pt-BR" sz="3200">
                <a:solidFill>
                  <a:srgbClr val="6666FF"/>
                </a:solidFill>
              </a:rPr>
              <a:t>c) 4 portas</a:t>
            </a:r>
          </a:p>
          <a:p>
            <a:r>
              <a:rPr lang="en-US" altLang="pt-BR" sz="3200">
                <a:solidFill>
                  <a:srgbClr val="6666FF"/>
                </a:solidFill>
              </a:rPr>
              <a:t>d) 3 portas</a:t>
            </a:r>
          </a:p>
          <a:p>
            <a:r>
              <a:rPr lang="en-US" altLang="pt-BR" sz="3200">
                <a:solidFill>
                  <a:srgbClr val="6666FF"/>
                </a:solidFill>
              </a:rPr>
              <a:t>e) n.r.a.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 autoUpdateAnimBg="0"/>
      <p:bldP spid="1536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898525" y="912813"/>
            <a:ext cx="75993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rgbClr val="FF3300"/>
                </a:solidFill>
              </a:rPr>
              <a:t>6 - Um FF tipo D também é conhecido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como: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127125" y="2484438"/>
            <a:ext cx="5696239" cy="3047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200" dirty="0" smtClean="0">
                <a:solidFill>
                  <a:srgbClr val="009900"/>
                </a:solidFill>
              </a:rPr>
              <a:t>a) FF de </a:t>
            </a:r>
            <a:r>
              <a:rPr lang="en-US" altLang="pt-BR" sz="3200" dirty="0" err="1" smtClean="0">
                <a:solidFill>
                  <a:srgbClr val="009900"/>
                </a:solidFill>
              </a:rPr>
              <a:t>retardo</a:t>
            </a:r>
            <a:endParaRPr lang="en-US" altLang="pt-BR" sz="3200" dirty="0">
              <a:solidFill>
                <a:srgbClr val="009900"/>
              </a:solidFill>
            </a:endParaRPr>
          </a:p>
          <a:p>
            <a:r>
              <a:rPr lang="en-US" altLang="pt-BR" sz="3200" dirty="0">
                <a:solidFill>
                  <a:srgbClr val="009900"/>
                </a:solidFill>
              </a:rPr>
              <a:t>b) FF </a:t>
            </a:r>
            <a:r>
              <a:rPr lang="en-US" altLang="pt-BR" sz="3200" dirty="0" err="1" smtClean="0">
                <a:solidFill>
                  <a:srgbClr val="009900"/>
                </a:solidFill>
              </a:rPr>
              <a:t>não</a:t>
            </a:r>
            <a:r>
              <a:rPr lang="en-US" altLang="pt-BR" sz="3200" dirty="0" smtClean="0">
                <a:solidFill>
                  <a:srgbClr val="009900"/>
                </a:solidFill>
              </a:rPr>
              <a:t> </a:t>
            </a:r>
            <a:r>
              <a:rPr lang="en-US" altLang="pt-BR" sz="3200" dirty="0" err="1" smtClean="0">
                <a:solidFill>
                  <a:srgbClr val="009900"/>
                </a:solidFill>
              </a:rPr>
              <a:t>sincronizado</a:t>
            </a:r>
            <a:endParaRPr lang="en-US" altLang="pt-BR" sz="3200" dirty="0">
              <a:solidFill>
                <a:srgbClr val="009900"/>
              </a:solidFill>
            </a:endParaRPr>
          </a:p>
          <a:p>
            <a:r>
              <a:rPr lang="en-US" altLang="pt-BR" sz="3200" dirty="0">
                <a:solidFill>
                  <a:srgbClr val="009900"/>
                </a:solidFill>
              </a:rPr>
              <a:t>c) FF de </a:t>
            </a:r>
            <a:r>
              <a:rPr lang="en-US" altLang="pt-BR" sz="3200" dirty="0" err="1">
                <a:solidFill>
                  <a:srgbClr val="009900"/>
                </a:solidFill>
              </a:rPr>
              <a:t>chaveamento</a:t>
            </a:r>
            <a:r>
              <a:rPr lang="en-US" altLang="pt-BR" sz="3200" dirty="0">
                <a:solidFill>
                  <a:srgbClr val="009900"/>
                </a:solidFill>
              </a:rPr>
              <a:t> </a:t>
            </a:r>
            <a:r>
              <a:rPr lang="en-US" altLang="pt-BR" sz="3200" dirty="0" err="1" smtClean="0">
                <a:solidFill>
                  <a:srgbClr val="009900"/>
                </a:solidFill>
              </a:rPr>
              <a:t>múltiplo</a:t>
            </a:r>
            <a:endParaRPr lang="en-US" altLang="pt-BR" sz="3200" dirty="0">
              <a:solidFill>
                <a:srgbClr val="009900"/>
              </a:solidFill>
            </a:endParaRPr>
          </a:p>
          <a:p>
            <a:r>
              <a:rPr lang="en-US" altLang="pt-BR" sz="3200" dirty="0">
                <a:solidFill>
                  <a:srgbClr val="009900"/>
                </a:solidFill>
              </a:rPr>
              <a:t>d) FF de </a:t>
            </a:r>
            <a:r>
              <a:rPr lang="en-US" altLang="pt-BR" sz="3200" dirty="0" err="1">
                <a:solidFill>
                  <a:srgbClr val="009900"/>
                </a:solidFill>
              </a:rPr>
              <a:t>chaveamento</a:t>
            </a:r>
            <a:r>
              <a:rPr lang="en-US" altLang="pt-BR" sz="3200" dirty="0">
                <a:solidFill>
                  <a:srgbClr val="009900"/>
                </a:solidFill>
              </a:rPr>
              <a:t> </a:t>
            </a:r>
            <a:r>
              <a:rPr lang="en-US" altLang="pt-BR" sz="3200" dirty="0" err="1" smtClean="0">
                <a:solidFill>
                  <a:srgbClr val="009900"/>
                </a:solidFill>
              </a:rPr>
              <a:t>série</a:t>
            </a:r>
            <a:r>
              <a:rPr lang="en-US" altLang="pt-BR" sz="3200" dirty="0" smtClean="0">
                <a:solidFill>
                  <a:srgbClr val="009900"/>
                </a:solidFill>
              </a:rPr>
              <a:t> </a:t>
            </a:r>
            <a:r>
              <a:rPr lang="en-US" altLang="pt-BR" sz="3200" dirty="0">
                <a:solidFill>
                  <a:srgbClr val="009900"/>
                </a:solidFill>
              </a:rPr>
              <a:t>e</a:t>
            </a:r>
          </a:p>
          <a:p>
            <a:r>
              <a:rPr lang="en-US" altLang="pt-BR" sz="3200" dirty="0" err="1" smtClean="0">
                <a:solidFill>
                  <a:srgbClr val="009900"/>
                </a:solidFill>
              </a:rPr>
              <a:t>Paralelo</a:t>
            </a:r>
            <a:endParaRPr lang="en-US" altLang="pt-BR" sz="3200" dirty="0">
              <a:solidFill>
                <a:srgbClr val="009900"/>
              </a:solidFill>
            </a:endParaRPr>
          </a:p>
          <a:p>
            <a:r>
              <a:rPr lang="en-US" altLang="pt-BR" sz="3200" dirty="0">
                <a:solidFill>
                  <a:srgbClr val="009900"/>
                </a:solidFill>
              </a:rPr>
              <a:t>e) </a:t>
            </a:r>
            <a:r>
              <a:rPr lang="en-US" altLang="pt-BR" sz="3200" dirty="0" err="1">
                <a:solidFill>
                  <a:srgbClr val="009900"/>
                </a:solidFill>
              </a:rPr>
              <a:t>n.r.a</a:t>
            </a:r>
            <a:r>
              <a:rPr lang="en-US" altLang="pt-BR" sz="3200" dirty="0">
                <a:solidFill>
                  <a:srgbClr val="009900"/>
                </a:solidFill>
              </a:rPr>
              <a:t>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autoUpdateAnimBg="0"/>
      <p:bldP spid="1638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974725" y="836613"/>
            <a:ext cx="76247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rgbClr val="FF3300"/>
                </a:solidFill>
              </a:rPr>
              <a:t>7 - Podemos afirmar que um contador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de ripple é um dispositivo: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279525" y="2484438"/>
            <a:ext cx="7443897" cy="3047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200" dirty="0">
                <a:solidFill>
                  <a:schemeClr val="accent2"/>
                </a:solidFill>
              </a:rPr>
              <a:t>a) </a:t>
            </a:r>
            <a:r>
              <a:rPr lang="en-US" altLang="pt-BR" sz="3200" dirty="0" err="1">
                <a:solidFill>
                  <a:schemeClr val="accent2"/>
                </a:solidFill>
              </a:rPr>
              <a:t>síncrono</a:t>
            </a:r>
            <a:endParaRPr lang="en-US" altLang="pt-BR" sz="3200" dirty="0">
              <a:solidFill>
                <a:schemeClr val="accent2"/>
              </a:solidFill>
            </a:endParaRPr>
          </a:p>
          <a:p>
            <a:r>
              <a:rPr lang="en-US" altLang="pt-BR" sz="3200" dirty="0">
                <a:solidFill>
                  <a:schemeClr val="accent2"/>
                </a:solidFill>
              </a:rPr>
              <a:t>b) </a:t>
            </a:r>
            <a:r>
              <a:rPr lang="en-US" altLang="pt-BR" sz="3200" dirty="0" err="1">
                <a:solidFill>
                  <a:schemeClr val="accent2"/>
                </a:solidFill>
              </a:rPr>
              <a:t>assíncrono</a:t>
            </a:r>
            <a:endParaRPr lang="en-US" altLang="pt-BR" sz="3200" dirty="0">
              <a:solidFill>
                <a:schemeClr val="accent2"/>
              </a:solidFill>
            </a:endParaRPr>
          </a:p>
          <a:p>
            <a:r>
              <a:rPr lang="en-US" altLang="pt-BR" sz="3200" dirty="0">
                <a:solidFill>
                  <a:schemeClr val="accent2"/>
                </a:solidFill>
              </a:rPr>
              <a:t>c) </a:t>
            </a:r>
            <a:r>
              <a:rPr lang="en-US" altLang="pt-BR" sz="3200" dirty="0" err="1">
                <a:solidFill>
                  <a:schemeClr val="accent2"/>
                </a:solidFill>
              </a:rPr>
              <a:t>síncrono</a:t>
            </a:r>
            <a:r>
              <a:rPr lang="en-US" altLang="pt-BR" sz="3200" dirty="0">
                <a:solidFill>
                  <a:schemeClr val="accent2"/>
                </a:solidFill>
              </a:rPr>
              <a:t> e </a:t>
            </a:r>
            <a:r>
              <a:rPr lang="en-US" altLang="pt-BR" sz="3200" dirty="0" err="1">
                <a:solidFill>
                  <a:schemeClr val="accent2"/>
                </a:solidFill>
              </a:rPr>
              <a:t>assíncrono</a:t>
            </a:r>
            <a:r>
              <a:rPr lang="en-US" altLang="pt-BR" sz="3200" dirty="0">
                <a:solidFill>
                  <a:schemeClr val="accent2"/>
                </a:solidFill>
              </a:rPr>
              <a:t> </a:t>
            </a:r>
            <a:r>
              <a:rPr lang="en-US" altLang="pt-BR" sz="3200" dirty="0" err="1">
                <a:solidFill>
                  <a:schemeClr val="accent2"/>
                </a:solidFill>
              </a:rPr>
              <a:t>simultânemanete</a:t>
            </a:r>
            <a:endParaRPr lang="en-US" altLang="pt-BR" sz="3200" dirty="0">
              <a:solidFill>
                <a:schemeClr val="accent2"/>
              </a:solidFill>
            </a:endParaRPr>
          </a:p>
          <a:p>
            <a:r>
              <a:rPr lang="en-US" altLang="pt-BR" sz="3200" dirty="0">
                <a:solidFill>
                  <a:schemeClr val="accent2"/>
                </a:solidFill>
              </a:rPr>
              <a:t>d) </a:t>
            </a:r>
            <a:r>
              <a:rPr lang="en-US" altLang="pt-BR" sz="3200" dirty="0" smtClean="0">
                <a:solidFill>
                  <a:schemeClr val="accent2"/>
                </a:solidFill>
              </a:rPr>
              <a:t>Que </a:t>
            </a:r>
            <a:r>
              <a:rPr lang="en-US" altLang="pt-BR" sz="3200" dirty="0" err="1" smtClean="0">
                <a:solidFill>
                  <a:schemeClr val="accent2"/>
                </a:solidFill>
              </a:rPr>
              <a:t>não</a:t>
            </a:r>
            <a:r>
              <a:rPr lang="en-US" altLang="pt-BR" sz="3200" dirty="0" smtClean="0">
                <a:solidFill>
                  <a:schemeClr val="accent2"/>
                </a:solidFill>
              </a:rPr>
              <a:t> </a:t>
            </a:r>
            <a:r>
              <a:rPr lang="en-US" altLang="pt-BR" sz="3200" dirty="0" err="1" smtClean="0">
                <a:solidFill>
                  <a:schemeClr val="accent2"/>
                </a:solidFill>
              </a:rPr>
              <a:t>possuem</a:t>
            </a:r>
            <a:r>
              <a:rPr lang="en-US" altLang="pt-BR" sz="3200" dirty="0" smtClean="0">
                <a:solidFill>
                  <a:schemeClr val="accent2"/>
                </a:solidFill>
              </a:rPr>
              <a:t> entradas </a:t>
            </a:r>
            <a:r>
              <a:rPr lang="en-US" altLang="pt-BR" sz="3200" dirty="0" err="1" smtClean="0">
                <a:solidFill>
                  <a:schemeClr val="accent2"/>
                </a:solidFill>
              </a:rPr>
              <a:t>comuns</a:t>
            </a:r>
            <a:r>
              <a:rPr lang="en-US" altLang="pt-BR" sz="3200" dirty="0" smtClean="0">
                <a:solidFill>
                  <a:schemeClr val="accent2"/>
                </a:solidFill>
              </a:rPr>
              <a:t> de</a:t>
            </a:r>
          </a:p>
          <a:p>
            <a:r>
              <a:rPr lang="en-US" altLang="pt-BR" sz="3200" dirty="0" smtClean="0">
                <a:solidFill>
                  <a:schemeClr val="accent2"/>
                </a:solidFill>
              </a:rPr>
              <a:t>clock</a:t>
            </a:r>
            <a:endParaRPr lang="en-US" altLang="pt-BR" sz="3200" dirty="0">
              <a:solidFill>
                <a:schemeClr val="accent2"/>
              </a:solidFill>
            </a:endParaRPr>
          </a:p>
          <a:p>
            <a:r>
              <a:rPr lang="en-US" altLang="pt-BR" sz="3200" dirty="0">
                <a:solidFill>
                  <a:schemeClr val="accent2"/>
                </a:solidFill>
              </a:rPr>
              <a:t>e) </a:t>
            </a:r>
            <a:r>
              <a:rPr lang="en-US" altLang="pt-BR" sz="3200" dirty="0" err="1">
                <a:solidFill>
                  <a:schemeClr val="accent2"/>
                </a:solidFill>
              </a:rPr>
              <a:t>n.r.a</a:t>
            </a:r>
            <a:r>
              <a:rPr lang="en-US" altLang="pt-BR" sz="3200" dirty="0">
                <a:solidFill>
                  <a:schemeClr val="accent2"/>
                </a:solidFill>
              </a:rPr>
              <a:t>.</a:t>
            </a: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 autoUpdateAnimBg="0"/>
      <p:bldP spid="1741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22325" y="639763"/>
            <a:ext cx="7296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FF3300"/>
                </a:solidFill>
              </a:rPr>
              <a:t>8 - FALSO OU VERDADEIRO?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128713" y="2392363"/>
            <a:ext cx="7307262" cy="13112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b="0">
                <a:solidFill>
                  <a:srgbClr val="993300"/>
                </a:solidFill>
              </a:rPr>
              <a:t>Um contador de ripple não pode</a:t>
            </a:r>
          </a:p>
          <a:p>
            <a:r>
              <a:rPr lang="en-US" altLang="pt-BR" b="0">
                <a:solidFill>
                  <a:srgbClr val="993300"/>
                </a:solidFill>
              </a:rPr>
              <a:t>ser utilizado na contagem binária.</a:t>
            </a:r>
            <a:r>
              <a:rPr lang="en-US" altLang="pt-BR" b="0"/>
              <a:t>..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651125" y="4221163"/>
            <a:ext cx="29067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b="0">
                <a:solidFill>
                  <a:schemeClr val="accent2"/>
                </a:solidFill>
              </a:rPr>
              <a:t>a) falso</a:t>
            </a:r>
          </a:p>
          <a:p>
            <a:r>
              <a:rPr lang="en-US" altLang="pt-BR" b="0">
                <a:solidFill>
                  <a:schemeClr val="accent2"/>
                </a:solidFill>
              </a:rPr>
              <a:t>b) verdadeiro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3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animBg="1" autoUpdateAnimBg="0"/>
      <p:bldP spid="18436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17525" y="669925"/>
            <a:ext cx="80073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4400">
                <a:solidFill>
                  <a:srgbClr val="009900"/>
                </a:solidFill>
              </a:rPr>
              <a:t>9 - FALSO OU VERDADEIRO?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66713" y="2346325"/>
            <a:ext cx="8537575" cy="1431925"/>
          </a:xfrm>
          <a:prstGeom prst="rect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4400" i="1" dirty="0">
                <a:solidFill>
                  <a:srgbClr val="CCFF99"/>
                </a:solidFill>
              </a:rPr>
              <a:t>OS CONTADORES SÍNCRONOS</a:t>
            </a:r>
          </a:p>
          <a:p>
            <a:r>
              <a:rPr lang="en-US" altLang="pt-BR" sz="4400" i="1" dirty="0">
                <a:solidFill>
                  <a:srgbClr val="CCFF99"/>
                </a:solidFill>
              </a:rPr>
              <a:t>SÃO CONTADORES PARALELOS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270125" y="4098925"/>
            <a:ext cx="3427413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4400">
                <a:solidFill>
                  <a:srgbClr val="FF3300"/>
                </a:solidFill>
              </a:rPr>
              <a:t>a) falso</a:t>
            </a:r>
          </a:p>
          <a:p>
            <a:r>
              <a:rPr lang="en-US" altLang="pt-BR" sz="4400">
                <a:solidFill>
                  <a:srgbClr val="FF3300"/>
                </a:solidFill>
              </a:rPr>
              <a:t>b) verdadeiro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 By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build="p" autoUpdateAnimBg="0"/>
      <p:bldP spid="1946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19113" y="898525"/>
            <a:ext cx="82867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4400">
                <a:solidFill>
                  <a:srgbClr val="FF3300"/>
                </a:solidFill>
              </a:rPr>
              <a:t>10 - FALSO OU VERDADEIRO?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974725" y="1858963"/>
            <a:ext cx="7577972" cy="25551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dirty="0"/>
              <a:t>PODEMOS AFIRMAR QUE UM</a:t>
            </a:r>
          </a:p>
          <a:p>
            <a:r>
              <a:rPr lang="en-US" altLang="pt-BR" dirty="0"/>
              <a:t>FF TIPO </a:t>
            </a:r>
            <a:r>
              <a:rPr lang="en-US" altLang="pt-BR" dirty="0" smtClean="0"/>
              <a:t>“RS” </a:t>
            </a:r>
            <a:r>
              <a:rPr lang="en-US" altLang="pt-BR" dirty="0"/>
              <a:t>PODE SER IM-</a:t>
            </a:r>
          </a:p>
          <a:p>
            <a:r>
              <a:rPr lang="en-US" altLang="pt-BR" dirty="0"/>
              <a:t>PLEMENTADO A PARTIR DE</a:t>
            </a:r>
          </a:p>
          <a:p>
            <a:r>
              <a:rPr lang="en-US" altLang="pt-BR" dirty="0"/>
              <a:t>UM FF JK MESTRE/ESCRAVO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413125" y="4570413"/>
            <a:ext cx="28384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rgbClr val="009900"/>
                </a:solidFill>
              </a:rPr>
              <a:t>a) falso</a:t>
            </a:r>
          </a:p>
          <a:p>
            <a:r>
              <a:rPr lang="en-US" altLang="pt-BR" sz="3600">
                <a:solidFill>
                  <a:srgbClr val="009900"/>
                </a:solidFill>
              </a:rPr>
              <a:t>b) verdadeiro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 autoUpdateAnimBg="0"/>
      <p:bldP spid="21507" grpId="0" animBg="1" autoUpdateAnimBg="0"/>
      <p:bldP spid="21508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746125" y="639763"/>
            <a:ext cx="80581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009900"/>
                </a:solidFill>
              </a:rPr>
              <a:t>11 - Um FF tipo “T” pode ser obtido</a:t>
            </a:r>
          </a:p>
          <a:p>
            <a:r>
              <a:rPr lang="en-US" altLang="pt-BR">
                <a:solidFill>
                  <a:srgbClr val="009900"/>
                </a:solidFill>
              </a:rPr>
              <a:t>a partir de: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822325" y="2132013"/>
            <a:ext cx="7713843" cy="341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 dirty="0">
                <a:solidFill>
                  <a:srgbClr val="999933"/>
                </a:solidFill>
              </a:rPr>
              <a:t>a) de um FF RS </a:t>
            </a:r>
            <a:r>
              <a:rPr lang="en-US" altLang="pt-BR" sz="3600" dirty="0" err="1">
                <a:solidFill>
                  <a:srgbClr val="999933"/>
                </a:solidFill>
              </a:rPr>
              <a:t>síncrono</a:t>
            </a:r>
            <a:endParaRPr lang="en-US" altLang="pt-BR" sz="3600" dirty="0">
              <a:solidFill>
                <a:srgbClr val="999933"/>
              </a:solidFill>
            </a:endParaRPr>
          </a:p>
          <a:p>
            <a:r>
              <a:rPr lang="en-US" altLang="pt-BR" sz="3600" dirty="0">
                <a:solidFill>
                  <a:srgbClr val="999933"/>
                </a:solidFill>
              </a:rPr>
              <a:t>b) de um FF RS </a:t>
            </a:r>
            <a:r>
              <a:rPr lang="en-US" altLang="pt-BR" sz="3600" dirty="0" err="1">
                <a:solidFill>
                  <a:srgbClr val="999933"/>
                </a:solidFill>
              </a:rPr>
              <a:t>assíncrono</a:t>
            </a:r>
            <a:endParaRPr lang="en-US" altLang="pt-BR" sz="3600" dirty="0">
              <a:solidFill>
                <a:srgbClr val="999933"/>
              </a:solidFill>
            </a:endParaRPr>
          </a:p>
          <a:p>
            <a:r>
              <a:rPr lang="en-US" altLang="pt-BR" sz="3600" dirty="0">
                <a:solidFill>
                  <a:srgbClr val="999933"/>
                </a:solidFill>
              </a:rPr>
              <a:t>c) de um FF RS </a:t>
            </a:r>
            <a:r>
              <a:rPr lang="en-US" altLang="pt-BR" sz="3600" dirty="0" err="1">
                <a:solidFill>
                  <a:srgbClr val="999933"/>
                </a:solidFill>
              </a:rPr>
              <a:t>assíncrono</a:t>
            </a:r>
            <a:r>
              <a:rPr lang="en-US" altLang="pt-BR" sz="3600" dirty="0">
                <a:solidFill>
                  <a:srgbClr val="999933"/>
                </a:solidFill>
              </a:rPr>
              <a:t> com </a:t>
            </a:r>
            <a:r>
              <a:rPr lang="en-US" altLang="pt-BR" sz="3600" dirty="0" err="1">
                <a:solidFill>
                  <a:srgbClr val="999933"/>
                </a:solidFill>
              </a:rPr>
              <a:t>entra</a:t>
            </a:r>
            <a:r>
              <a:rPr lang="en-US" altLang="pt-BR" sz="3600" dirty="0">
                <a:solidFill>
                  <a:srgbClr val="999933"/>
                </a:solidFill>
              </a:rPr>
              <a:t>-</a:t>
            </a:r>
          </a:p>
          <a:p>
            <a:r>
              <a:rPr lang="en-US" altLang="pt-BR" sz="3600" dirty="0">
                <a:solidFill>
                  <a:srgbClr val="999933"/>
                </a:solidFill>
              </a:rPr>
              <a:t>das PR e CLR</a:t>
            </a:r>
          </a:p>
          <a:p>
            <a:r>
              <a:rPr lang="en-US" altLang="pt-BR" sz="3600" dirty="0">
                <a:solidFill>
                  <a:srgbClr val="999933"/>
                </a:solidFill>
              </a:rPr>
              <a:t>d</a:t>
            </a:r>
            <a:r>
              <a:rPr lang="en-US" altLang="pt-BR" sz="3600" dirty="0" smtClean="0">
                <a:solidFill>
                  <a:srgbClr val="999933"/>
                </a:solidFill>
              </a:rPr>
              <a:t>) </a:t>
            </a:r>
            <a:r>
              <a:rPr lang="en-US" altLang="pt-BR" sz="3600" dirty="0" err="1" smtClean="0">
                <a:solidFill>
                  <a:srgbClr val="999933"/>
                </a:solidFill>
              </a:rPr>
              <a:t>Dois</a:t>
            </a:r>
            <a:r>
              <a:rPr lang="en-US" altLang="pt-BR" sz="3600" dirty="0" smtClean="0">
                <a:solidFill>
                  <a:srgbClr val="999933"/>
                </a:solidFill>
              </a:rPr>
              <a:t> FFs do </a:t>
            </a:r>
            <a:r>
              <a:rPr lang="en-US" altLang="pt-BR" sz="3600" dirty="0" err="1" smtClean="0">
                <a:solidFill>
                  <a:srgbClr val="999933"/>
                </a:solidFill>
              </a:rPr>
              <a:t>tipo</a:t>
            </a:r>
            <a:r>
              <a:rPr lang="en-US" altLang="pt-BR" sz="3600" dirty="0" smtClean="0">
                <a:solidFill>
                  <a:srgbClr val="999933"/>
                </a:solidFill>
              </a:rPr>
              <a:t> JK</a:t>
            </a:r>
            <a:endParaRPr lang="en-US" altLang="pt-BR" sz="3600" dirty="0">
              <a:solidFill>
                <a:srgbClr val="999933"/>
              </a:solidFill>
            </a:endParaRPr>
          </a:p>
          <a:p>
            <a:r>
              <a:rPr lang="en-US" altLang="pt-BR" sz="3600" dirty="0" smtClean="0">
                <a:solidFill>
                  <a:srgbClr val="999933"/>
                </a:solidFill>
              </a:rPr>
              <a:t>e</a:t>
            </a:r>
            <a:r>
              <a:rPr lang="en-US" altLang="pt-BR" sz="3600" dirty="0">
                <a:solidFill>
                  <a:srgbClr val="999933"/>
                </a:solidFill>
              </a:rPr>
              <a:t>) </a:t>
            </a:r>
            <a:r>
              <a:rPr lang="en-US" altLang="pt-BR" sz="3600" dirty="0" err="1">
                <a:solidFill>
                  <a:srgbClr val="999933"/>
                </a:solidFill>
              </a:rPr>
              <a:t>n.r.a</a:t>
            </a:r>
            <a:r>
              <a:rPr lang="en-US" altLang="pt-BR" sz="3600" dirty="0">
                <a:solidFill>
                  <a:srgbClr val="999933"/>
                </a:solidFill>
              </a:rPr>
              <a:t>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autoUpdateAnimBg="0"/>
      <p:bldP spid="22531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17525" y="487363"/>
            <a:ext cx="7747634" cy="255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dirty="0">
                <a:solidFill>
                  <a:srgbClr val="6666FF"/>
                </a:solidFill>
              </a:rPr>
              <a:t>12 - </a:t>
            </a:r>
            <a:r>
              <a:rPr lang="en-US" altLang="pt-BR" dirty="0" err="1">
                <a:solidFill>
                  <a:srgbClr val="6666FF"/>
                </a:solidFill>
              </a:rPr>
              <a:t>Podemos</a:t>
            </a:r>
            <a:r>
              <a:rPr lang="en-US" altLang="pt-BR" dirty="0">
                <a:solidFill>
                  <a:srgbClr val="6666FF"/>
                </a:solidFill>
              </a:rPr>
              <a:t> </a:t>
            </a:r>
            <a:r>
              <a:rPr lang="en-US" altLang="pt-BR" dirty="0" err="1">
                <a:solidFill>
                  <a:srgbClr val="6666FF"/>
                </a:solidFill>
              </a:rPr>
              <a:t>afirmar</a:t>
            </a:r>
            <a:r>
              <a:rPr lang="en-US" altLang="pt-BR" dirty="0">
                <a:solidFill>
                  <a:srgbClr val="6666FF"/>
                </a:solidFill>
              </a:rPr>
              <a:t> que </a:t>
            </a:r>
            <a:r>
              <a:rPr lang="en-US" altLang="pt-BR" dirty="0" err="1">
                <a:solidFill>
                  <a:srgbClr val="6666FF"/>
                </a:solidFill>
              </a:rPr>
              <a:t>num</a:t>
            </a:r>
            <a:r>
              <a:rPr lang="en-US" altLang="pt-BR" dirty="0">
                <a:solidFill>
                  <a:srgbClr val="6666FF"/>
                </a:solidFill>
              </a:rPr>
              <a:t> FF</a:t>
            </a:r>
          </a:p>
          <a:p>
            <a:r>
              <a:rPr lang="en-US" altLang="pt-BR" dirty="0" err="1">
                <a:solidFill>
                  <a:srgbClr val="6666FF"/>
                </a:solidFill>
              </a:rPr>
              <a:t>síncrono</a:t>
            </a:r>
            <a:r>
              <a:rPr lang="en-US" altLang="pt-BR" dirty="0">
                <a:solidFill>
                  <a:srgbClr val="6666FF"/>
                </a:solidFill>
              </a:rPr>
              <a:t> a </a:t>
            </a:r>
            <a:r>
              <a:rPr lang="en-US" altLang="pt-BR" dirty="0" err="1">
                <a:solidFill>
                  <a:srgbClr val="6666FF"/>
                </a:solidFill>
              </a:rPr>
              <a:t>atualização</a:t>
            </a:r>
            <a:r>
              <a:rPr lang="en-US" altLang="pt-BR" dirty="0">
                <a:solidFill>
                  <a:srgbClr val="6666FF"/>
                </a:solidFill>
              </a:rPr>
              <a:t> das </a:t>
            </a:r>
            <a:r>
              <a:rPr lang="en-US" altLang="pt-BR" dirty="0" err="1">
                <a:solidFill>
                  <a:srgbClr val="6666FF"/>
                </a:solidFill>
              </a:rPr>
              <a:t>saídas</a:t>
            </a:r>
            <a:r>
              <a:rPr lang="en-US" altLang="pt-BR" dirty="0">
                <a:solidFill>
                  <a:srgbClr val="6666FF"/>
                </a:solidFill>
              </a:rPr>
              <a:t> é</a:t>
            </a:r>
          </a:p>
          <a:p>
            <a:r>
              <a:rPr lang="en-US" altLang="pt-BR" dirty="0" err="1" smtClean="0">
                <a:solidFill>
                  <a:srgbClr val="6666FF"/>
                </a:solidFill>
              </a:rPr>
              <a:t>obtida</a:t>
            </a:r>
            <a:r>
              <a:rPr lang="en-US" altLang="pt-BR" dirty="0" smtClean="0">
                <a:solidFill>
                  <a:srgbClr val="6666FF"/>
                </a:solidFill>
              </a:rPr>
              <a:t> </a:t>
            </a:r>
            <a:r>
              <a:rPr lang="en-US" altLang="pt-BR" dirty="0">
                <a:solidFill>
                  <a:srgbClr val="6666FF"/>
                </a:solidFill>
              </a:rPr>
              <a:t>com um </a:t>
            </a:r>
            <a:r>
              <a:rPr lang="en-US" altLang="pt-BR" dirty="0" err="1">
                <a:solidFill>
                  <a:srgbClr val="6666FF"/>
                </a:solidFill>
              </a:rPr>
              <a:t>pulso</a:t>
            </a:r>
            <a:r>
              <a:rPr lang="en-US" altLang="pt-BR" dirty="0">
                <a:solidFill>
                  <a:srgbClr val="6666FF"/>
                </a:solidFill>
              </a:rPr>
              <a:t> de clock</a:t>
            </a:r>
          </a:p>
          <a:p>
            <a:r>
              <a:rPr lang="en-US" altLang="pt-BR" dirty="0" err="1" smtClean="0">
                <a:solidFill>
                  <a:srgbClr val="6666FF"/>
                </a:solidFill>
              </a:rPr>
              <a:t>externo</a:t>
            </a:r>
            <a:r>
              <a:rPr lang="en-US" altLang="pt-BR" dirty="0">
                <a:solidFill>
                  <a:srgbClr val="6666FF"/>
                </a:solidFill>
              </a:rPr>
              <a:t>.</a:t>
            </a:r>
            <a:endParaRPr lang="en-US" altLang="pt-BR" dirty="0">
              <a:solidFill>
                <a:srgbClr val="6666FF"/>
              </a:solidFill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803525" y="3916363"/>
            <a:ext cx="22304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009900"/>
                </a:solidFill>
              </a:rPr>
              <a:t>a) certo</a:t>
            </a:r>
          </a:p>
          <a:p>
            <a:r>
              <a:rPr lang="en-US" altLang="pt-BR">
                <a:solidFill>
                  <a:srgbClr val="009900"/>
                </a:solidFill>
              </a:rPr>
              <a:t>b) errado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5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69925" y="563563"/>
            <a:ext cx="760571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CC3399"/>
                </a:solidFill>
              </a:rPr>
              <a:t>13 - O flip-flop que apresenta erro</a:t>
            </a:r>
          </a:p>
          <a:p>
            <a:r>
              <a:rPr lang="en-US" altLang="pt-BR">
                <a:solidFill>
                  <a:srgbClr val="CC3399"/>
                </a:solidFill>
              </a:rPr>
              <a:t>lógico quando as entradas forem</a:t>
            </a:r>
          </a:p>
          <a:p>
            <a:r>
              <a:rPr lang="en-US" altLang="pt-BR">
                <a:solidFill>
                  <a:srgbClr val="CC3399"/>
                </a:solidFill>
              </a:rPr>
              <a:t>iguais a 1, é do tipo: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889125" y="2665413"/>
            <a:ext cx="16827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 dirty="0">
                <a:solidFill>
                  <a:srgbClr val="009900"/>
                </a:solidFill>
              </a:rPr>
              <a:t>a) T</a:t>
            </a:r>
          </a:p>
          <a:p>
            <a:r>
              <a:rPr lang="en-US" altLang="pt-BR" sz="3600" dirty="0">
                <a:solidFill>
                  <a:srgbClr val="009900"/>
                </a:solidFill>
              </a:rPr>
              <a:t>b) D</a:t>
            </a:r>
          </a:p>
          <a:p>
            <a:r>
              <a:rPr lang="en-US" altLang="pt-BR" sz="3600" dirty="0">
                <a:solidFill>
                  <a:srgbClr val="009900"/>
                </a:solidFill>
              </a:rPr>
              <a:t>c) JK</a:t>
            </a:r>
          </a:p>
          <a:p>
            <a:r>
              <a:rPr lang="en-US" altLang="pt-BR" sz="3600" dirty="0">
                <a:solidFill>
                  <a:srgbClr val="009900"/>
                </a:solidFill>
              </a:rPr>
              <a:t>d) RS</a:t>
            </a:r>
          </a:p>
          <a:p>
            <a:r>
              <a:rPr lang="en-US" altLang="pt-BR" sz="3600" dirty="0">
                <a:solidFill>
                  <a:srgbClr val="009900"/>
                </a:solidFill>
              </a:rPr>
              <a:t>e) </a:t>
            </a:r>
            <a:r>
              <a:rPr lang="en-US" altLang="pt-BR" sz="3600" dirty="0" err="1">
                <a:solidFill>
                  <a:srgbClr val="009900"/>
                </a:solidFill>
              </a:rPr>
              <a:t>n.r.a</a:t>
            </a:r>
            <a:r>
              <a:rPr lang="en-US" altLang="pt-BR" sz="3600" dirty="0">
                <a:solidFill>
                  <a:srgbClr val="009900"/>
                </a:solidFill>
              </a:rPr>
              <a:t>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193925" y="563563"/>
            <a:ext cx="50387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8000" b="0">
                <a:solidFill>
                  <a:srgbClr val="FF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ATENÇÃO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51520" y="2068778"/>
            <a:ext cx="8730275" cy="255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buClr>
                <a:srgbClr val="009900"/>
              </a:buClr>
              <a:buFont typeface="Wingdings" pitchFamily="2" charset="2"/>
              <a:buChar char="¹"/>
            </a:pPr>
            <a:r>
              <a:rPr lang="en-US" altLang="pt-BR" sz="3200" dirty="0" err="1" smtClean="0">
                <a:solidFill>
                  <a:srgbClr val="FF66CC"/>
                </a:solidFill>
              </a:rPr>
              <a:t>Você</a:t>
            </a:r>
            <a:r>
              <a:rPr lang="en-US" altLang="pt-BR" sz="3200" dirty="0" smtClean="0">
                <a:solidFill>
                  <a:srgbClr val="FF66CC"/>
                </a:solidFill>
              </a:rPr>
              <a:t> </a:t>
            </a:r>
            <a:r>
              <a:rPr lang="en-US" altLang="pt-BR" sz="3200" dirty="0" err="1">
                <a:solidFill>
                  <a:srgbClr val="FF66CC"/>
                </a:solidFill>
              </a:rPr>
              <a:t>deverá</a:t>
            </a:r>
            <a:r>
              <a:rPr lang="en-US" altLang="pt-BR" sz="3200" dirty="0">
                <a:solidFill>
                  <a:srgbClr val="FF66CC"/>
                </a:solidFill>
              </a:rPr>
              <a:t> </a:t>
            </a:r>
            <a:r>
              <a:rPr lang="en-US" altLang="pt-BR" sz="3200" dirty="0" smtClean="0">
                <a:solidFill>
                  <a:srgbClr val="FF66CC"/>
                </a:solidFill>
              </a:rPr>
              <a:t>responder 25 </a:t>
            </a:r>
            <a:r>
              <a:rPr lang="en-US" altLang="pt-BR" sz="3200" dirty="0" err="1" smtClean="0">
                <a:solidFill>
                  <a:srgbClr val="FF66CC"/>
                </a:solidFill>
              </a:rPr>
              <a:t>questões</a:t>
            </a:r>
            <a:r>
              <a:rPr lang="en-US" altLang="pt-BR" sz="3200" dirty="0" smtClean="0">
                <a:solidFill>
                  <a:srgbClr val="FF66CC"/>
                </a:solidFill>
              </a:rPr>
              <a:t> </a:t>
            </a:r>
            <a:r>
              <a:rPr lang="en-US" altLang="pt-BR" sz="3200" dirty="0" err="1" smtClean="0">
                <a:solidFill>
                  <a:srgbClr val="FF66CC"/>
                </a:solidFill>
              </a:rPr>
              <a:t>objetivas</a:t>
            </a:r>
            <a:r>
              <a:rPr lang="en-US" altLang="pt-BR" sz="3200" dirty="0" smtClean="0">
                <a:solidFill>
                  <a:srgbClr val="FF66CC"/>
                </a:solidFill>
              </a:rPr>
              <a:t>. </a:t>
            </a:r>
          </a:p>
          <a:p>
            <a:pPr>
              <a:buClr>
                <a:srgbClr val="009900"/>
              </a:buClr>
              <a:buFont typeface="Wingdings" pitchFamily="2" charset="2"/>
              <a:buChar char="¹"/>
            </a:pPr>
            <a:endParaRPr lang="en-US" altLang="pt-BR" sz="3200" dirty="0" smtClean="0">
              <a:solidFill>
                <a:srgbClr val="FF66CC"/>
              </a:solidFill>
            </a:endParaRPr>
          </a:p>
          <a:p>
            <a:r>
              <a:rPr lang="en-US" altLang="pt-BR" sz="3200" dirty="0" err="1" smtClean="0">
                <a:solidFill>
                  <a:srgbClr val="FF66CC"/>
                </a:solidFill>
              </a:rPr>
              <a:t>Você</a:t>
            </a:r>
            <a:r>
              <a:rPr lang="en-US" altLang="pt-BR" sz="3200" dirty="0" smtClean="0">
                <a:solidFill>
                  <a:srgbClr val="FF66CC"/>
                </a:solidFill>
              </a:rPr>
              <a:t> </a:t>
            </a:r>
            <a:r>
              <a:rPr lang="en-US" altLang="pt-BR" sz="3200" dirty="0" err="1" smtClean="0">
                <a:solidFill>
                  <a:srgbClr val="FF66CC"/>
                </a:solidFill>
              </a:rPr>
              <a:t>terá</a:t>
            </a:r>
            <a:r>
              <a:rPr lang="en-US" altLang="pt-BR" sz="3200" dirty="0" smtClean="0">
                <a:solidFill>
                  <a:srgbClr val="FF66CC"/>
                </a:solidFill>
              </a:rPr>
              <a:t> 30 </a:t>
            </a:r>
            <a:r>
              <a:rPr lang="en-US" altLang="pt-BR" sz="3200" dirty="0" err="1" smtClean="0">
                <a:solidFill>
                  <a:srgbClr val="FF66CC"/>
                </a:solidFill>
              </a:rPr>
              <a:t>segundos</a:t>
            </a:r>
            <a:r>
              <a:rPr lang="en-US" altLang="pt-BR" sz="3200" dirty="0" smtClean="0">
                <a:solidFill>
                  <a:srgbClr val="FF66CC"/>
                </a:solidFill>
              </a:rPr>
              <a:t> </a:t>
            </a:r>
            <a:r>
              <a:rPr lang="en-US" altLang="pt-BR" sz="3200" dirty="0" err="1" smtClean="0">
                <a:solidFill>
                  <a:srgbClr val="FF66CC"/>
                </a:solidFill>
              </a:rPr>
              <a:t>em</a:t>
            </a:r>
            <a:r>
              <a:rPr lang="en-US" altLang="pt-BR" sz="3200" dirty="0" smtClean="0">
                <a:solidFill>
                  <a:srgbClr val="FF66CC"/>
                </a:solidFill>
              </a:rPr>
              <a:t> </a:t>
            </a:r>
            <a:r>
              <a:rPr lang="en-US" altLang="pt-BR" sz="3200" dirty="0" err="1">
                <a:solidFill>
                  <a:srgbClr val="FF66CC"/>
                </a:solidFill>
              </a:rPr>
              <a:t>média</a:t>
            </a:r>
            <a:r>
              <a:rPr lang="en-US" altLang="pt-BR" sz="3200" dirty="0">
                <a:solidFill>
                  <a:srgbClr val="FF66CC"/>
                </a:solidFill>
              </a:rPr>
              <a:t> para responder </a:t>
            </a:r>
            <a:endParaRPr lang="en-US" altLang="pt-BR" sz="3200" dirty="0" smtClean="0">
              <a:solidFill>
                <a:srgbClr val="FF66CC"/>
              </a:solidFill>
            </a:endParaRPr>
          </a:p>
          <a:p>
            <a:r>
              <a:rPr lang="en-US" altLang="pt-BR" sz="3200" dirty="0" err="1" smtClean="0">
                <a:solidFill>
                  <a:srgbClr val="FF66CC"/>
                </a:solidFill>
              </a:rPr>
              <a:t>cada</a:t>
            </a:r>
            <a:r>
              <a:rPr lang="en-US" altLang="pt-BR" sz="3200" dirty="0" smtClean="0">
                <a:solidFill>
                  <a:srgbClr val="FF66CC"/>
                </a:solidFill>
              </a:rPr>
              <a:t> </a:t>
            </a:r>
            <a:r>
              <a:rPr lang="en-US" altLang="pt-BR" sz="3200" dirty="0" err="1">
                <a:solidFill>
                  <a:srgbClr val="FF66CC"/>
                </a:solidFill>
              </a:rPr>
              <a:t>questão</a:t>
            </a:r>
            <a:r>
              <a:rPr lang="en-US" altLang="pt-BR" sz="3200" dirty="0" smtClean="0">
                <a:solidFill>
                  <a:srgbClr val="FF66CC"/>
                </a:solidFill>
              </a:rPr>
              <a:t>.</a:t>
            </a:r>
          </a:p>
          <a:p>
            <a:endParaRPr lang="en-US" altLang="pt-BR" sz="3200" dirty="0">
              <a:solidFill>
                <a:srgbClr val="FF66CC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 autoUpdateAnimBg="0"/>
      <p:bldP spid="614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17525" y="441325"/>
            <a:ext cx="82867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4400">
                <a:solidFill>
                  <a:srgbClr val="009900"/>
                </a:solidFill>
              </a:rPr>
              <a:t>14 - FALSO OU VERDADEIRO?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66713" y="1798638"/>
            <a:ext cx="8513762" cy="2590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200">
                <a:solidFill>
                  <a:srgbClr val="CC3300"/>
                </a:solidFill>
              </a:rPr>
              <a:t>UM FLIP-FLOP ASSÍNCRONO POSSUI</a:t>
            </a:r>
          </a:p>
          <a:p>
            <a:r>
              <a:rPr lang="en-US" altLang="pt-BR" sz="3200">
                <a:solidFill>
                  <a:srgbClr val="CC3300"/>
                </a:solidFill>
              </a:rPr>
              <a:t>A DESVANTAGEM DE SER EXTREMA-</a:t>
            </a:r>
          </a:p>
          <a:p>
            <a:r>
              <a:rPr lang="en-US" altLang="pt-BR" sz="3200">
                <a:solidFill>
                  <a:srgbClr val="CC3300"/>
                </a:solidFill>
              </a:rPr>
              <a:t>MENTE VELOZ, NÃO PERMITINDO</a:t>
            </a:r>
          </a:p>
          <a:p>
            <a:r>
              <a:rPr lang="en-US" altLang="pt-BR" sz="3200">
                <a:solidFill>
                  <a:srgbClr val="CC3300"/>
                </a:solidFill>
              </a:rPr>
              <a:t>UMA CORRETA TRANSFERÊNCIA DE</a:t>
            </a:r>
          </a:p>
          <a:p>
            <a:r>
              <a:rPr lang="en-US" altLang="pt-BR" sz="3200">
                <a:solidFill>
                  <a:srgbClr val="CC3300"/>
                </a:solidFill>
              </a:rPr>
              <a:t>DADOS ENTRE A ENTRADA E AS</a:t>
            </a:r>
            <a:r>
              <a:rPr lang="en-US" altLang="pt-BR" sz="3600">
                <a:solidFill>
                  <a:srgbClr val="CC3300"/>
                </a:solidFill>
              </a:rPr>
              <a:t> SAÍDAS.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260725" y="4602163"/>
            <a:ext cx="31337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CC3300"/>
                </a:solidFill>
              </a:rPr>
              <a:t>a) falso</a:t>
            </a:r>
          </a:p>
          <a:p>
            <a:r>
              <a:rPr lang="en-US" altLang="pt-BR">
                <a:solidFill>
                  <a:srgbClr val="CC3300"/>
                </a:solidFill>
              </a:rPr>
              <a:t>b) verdadeiro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 autoUpdateAnimBg="0"/>
      <p:bldP spid="25603" grpId="0" build="p" autoUpdateAnimBg="0"/>
      <p:bldP spid="25604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41325" y="517525"/>
            <a:ext cx="82867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4400">
                <a:solidFill>
                  <a:srgbClr val="6666FF"/>
                </a:solidFill>
              </a:rPr>
              <a:t>15 - FALSO OU VERDADEIRO?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669925" y="1554163"/>
            <a:ext cx="7734300" cy="2530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CC3300"/>
                </a:solidFill>
              </a:rPr>
              <a:t>EM UM FF AS ENTRADAS PR</a:t>
            </a:r>
          </a:p>
          <a:p>
            <a:r>
              <a:rPr lang="en-US" altLang="pt-BR">
                <a:solidFill>
                  <a:srgbClr val="CC3300"/>
                </a:solidFill>
              </a:rPr>
              <a:t>E CLR ATUAM DIRETAMENTE</a:t>
            </a:r>
          </a:p>
          <a:p>
            <a:r>
              <a:rPr lang="en-US" altLang="pt-BR">
                <a:solidFill>
                  <a:srgbClr val="CC3300"/>
                </a:solidFill>
              </a:rPr>
              <a:t>NAS SAÍDAS, INDEPENDENTE</a:t>
            </a:r>
          </a:p>
          <a:p>
            <a:r>
              <a:rPr lang="en-US" altLang="pt-BR">
                <a:solidFill>
                  <a:srgbClr val="CC3300"/>
                </a:solidFill>
              </a:rPr>
              <a:t>DO PULSO DE CLOCK...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879725" y="4297363"/>
            <a:ext cx="31051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CC3399"/>
                </a:solidFill>
              </a:rPr>
              <a:t>a) verdadeiro</a:t>
            </a:r>
          </a:p>
          <a:p>
            <a:r>
              <a:rPr lang="en-US" altLang="pt-BR">
                <a:solidFill>
                  <a:srgbClr val="CC3399"/>
                </a:solidFill>
              </a:rPr>
              <a:t>b) falso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 autoUpdateAnimBg="0"/>
      <p:bldP spid="26627" grpId="0" animBg="1" autoUpdateAnimBg="0"/>
      <p:bldP spid="26628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898525" y="874713"/>
            <a:ext cx="75898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6600">
                <a:solidFill>
                  <a:srgbClr val="CC3399"/>
                </a:solidFill>
              </a:rPr>
              <a:t>FIQUE ESPERTO...</a:t>
            </a:r>
          </a:p>
        </p:txBody>
      </p:sp>
      <p:graphicFrame>
        <p:nvGraphicFramePr>
          <p:cNvPr id="27651" name="Object 3"/>
          <p:cNvGraphicFramePr>
            <a:graphicFrameLocks/>
          </p:cNvGraphicFramePr>
          <p:nvPr/>
        </p:nvGraphicFramePr>
        <p:xfrm>
          <a:off x="381000" y="2909888"/>
          <a:ext cx="8458200" cy="295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8" name="ClipArt" r:id="rId6" imgW="4263840" imgH="1027080" progId="MS_ClipArt_Gallery.2">
                  <p:embed/>
                </p:oleObj>
              </mc:Choice>
              <mc:Fallback>
                <p:oleObj name="ClipArt" r:id="rId6" imgW="4263840" imgH="1027080" progId="MS_ClipArt_Gallery.2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09888"/>
                        <a:ext cx="8458200" cy="295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822325" y="3611563"/>
            <a:ext cx="43481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6666FF"/>
                </a:solidFill>
              </a:rPr>
              <a:t>CUIDADO COM </a:t>
            </a:r>
          </a:p>
          <a:p>
            <a:r>
              <a:rPr lang="en-US" altLang="pt-BR">
                <a:solidFill>
                  <a:srgbClr val="6666FF"/>
                </a:solidFill>
              </a:rPr>
              <a:t>AS PEGADINHAS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2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41325" y="822325"/>
            <a:ext cx="82867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4400">
                <a:solidFill>
                  <a:schemeClr val="accent2"/>
                </a:solidFill>
              </a:rPr>
              <a:t>16 - FALSO OU VERDADEIRO?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20700" y="1827213"/>
            <a:ext cx="7692234" cy="2308966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 dirty="0" smtClean="0">
                <a:solidFill>
                  <a:srgbClr val="CC3300"/>
                </a:solidFill>
              </a:rPr>
              <a:t>NOS FFs JK MESTRE/ESCRAVO</a:t>
            </a:r>
            <a:endParaRPr lang="en-US" altLang="pt-BR" sz="3600" dirty="0">
              <a:solidFill>
                <a:srgbClr val="CC3300"/>
              </a:solidFill>
            </a:endParaRPr>
          </a:p>
          <a:p>
            <a:r>
              <a:rPr lang="en-US" altLang="pt-BR" sz="3600" dirty="0" smtClean="0">
                <a:solidFill>
                  <a:srgbClr val="CC3300"/>
                </a:solidFill>
              </a:rPr>
              <a:t>AS SAÍDAS Q e Q’ ESTÃO SEMPRE</a:t>
            </a:r>
            <a:endParaRPr lang="en-US" altLang="pt-BR" sz="3600" dirty="0">
              <a:solidFill>
                <a:srgbClr val="CC3300"/>
              </a:solidFill>
            </a:endParaRPr>
          </a:p>
          <a:p>
            <a:r>
              <a:rPr lang="en-US" altLang="pt-BR" sz="3600" dirty="0" smtClean="0">
                <a:solidFill>
                  <a:srgbClr val="CC3300"/>
                </a:solidFill>
              </a:rPr>
              <a:t>DEFASADAS COM UM TEMPO</a:t>
            </a:r>
            <a:endParaRPr lang="en-US" altLang="pt-BR" sz="3600" dirty="0">
              <a:solidFill>
                <a:srgbClr val="CC3300"/>
              </a:solidFill>
            </a:endParaRPr>
          </a:p>
          <a:p>
            <a:r>
              <a:rPr lang="en-US" altLang="pt-BR" sz="3600" dirty="0" smtClean="0">
                <a:solidFill>
                  <a:srgbClr val="CC3300"/>
                </a:solidFill>
              </a:rPr>
              <a:t>IGUAL A LARGURA DE PULSO</a:t>
            </a:r>
            <a:endParaRPr lang="en-US" altLang="pt-BR" sz="3600" dirty="0">
              <a:solidFill>
                <a:srgbClr val="CC3300"/>
              </a:solidFill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336925" y="4678363"/>
            <a:ext cx="31337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dirty="0">
                <a:solidFill>
                  <a:srgbClr val="CC3399"/>
                </a:solidFill>
              </a:rPr>
              <a:t>a) </a:t>
            </a:r>
            <a:r>
              <a:rPr lang="en-US" altLang="pt-BR" dirty="0" err="1">
                <a:solidFill>
                  <a:srgbClr val="CC3399"/>
                </a:solidFill>
              </a:rPr>
              <a:t>falso</a:t>
            </a:r>
            <a:endParaRPr lang="en-US" altLang="pt-BR" dirty="0">
              <a:solidFill>
                <a:srgbClr val="CC3399"/>
              </a:solidFill>
            </a:endParaRPr>
          </a:p>
          <a:p>
            <a:r>
              <a:rPr lang="en-US" altLang="pt-BR" dirty="0">
                <a:solidFill>
                  <a:srgbClr val="CC3399"/>
                </a:solidFill>
              </a:rPr>
              <a:t>b) </a:t>
            </a:r>
            <a:r>
              <a:rPr lang="en-US" altLang="pt-BR" dirty="0" err="1">
                <a:solidFill>
                  <a:srgbClr val="CC3399"/>
                </a:solidFill>
              </a:rPr>
              <a:t>verdadeiro</a:t>
            </a:r>
            <a:endParaRPr lang="en-US" altLang="pt-BR" dirty="0">
              <a:solidFill>
                <a:srgbClr val="CC3399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 autoUpdateAnimBg="0"/>
      <p:bldP spid="28675" grpId="0" animBg="1" autoUpdateAnimBg="0"/>
      <p:bldP spid="28676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17525" y="517525"/>
            <a:ext cx="8315610" cy="770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4400" dirty="0" smtClean="0">
                <a:solidFill>
                  <a:srgbClr val="009900"/>
                </a:solidFill>
              </a:rPr>
              <a:t>17 </a:t>
            </a:r>
            <a:r>
              <a:rPr lang="en-US" altLang="pt-BR" sz="4400" dirty="0">
                <a:solidFill>
                  <a:srgbClr val="009900"/>
                </a:solidFill>
              </a:rPr>
              <a:t>- VERDADEIRO OU FALSO?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671513" y="2163763"/>
            <a:ext cx="7904162" cy="13112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CC3399"/>
                </a:solidFill>
              </a:rPr>
              <a:t>UM CONTADOR ASSÍNCRONO</a:t>
            </a:r>
          </a:p>
          <a:p>
            <a:r>
              <a:rPr lang="en-US" altLang="pt-BR">
                <a:solidFill>
                  <a:srgbClr val="CC3399"/>
                </a:solidFill>
              </a:rPr>
              <a:t>NÃO PODE SER DECRESCENTE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3413125" y="4068763"/>
            <a:ext cx="31337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chemeClr val="accent2"/>
                </a:solidFill>
              </a:rPr>
              <a:t>a) falso</a:t>
            </a:r>
          </a:p>
          <a:p>
            <a:r>
              <a:rPr lang="en-US" altLang="pt-BR">
                <a:solidFill>
                  <a:schemeClr val="accent2"/>
                </a:solidFill>
              </a:rPr>
              <a:t>b) verdadeiro</a:t>
            </a: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 autoUpdateAnimBg="0"/>
      <p:bldP spid="29699" grpId="0" animBg="1" autoUpdateAnimBg="0"/>
      <p:bldP spid="2970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441325" y="517525"/>
            <a:ext cx="8315610" cy="770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4400" dirty="0" smtClean="0">
                <a:solidFill>
                  <a:srgbClr val="009900"/>
                </a:solidFill>
              </a:rPr>
              <a:t>18 </a:t>
            </a:r>
            <a:r>
              <a:rPr lang="en-US" altLang="pt-BR" sz="4400" dirty="0">
                <a:solidFill>
                  <a:srgbClr val="009900"/>
                </a:solidFill>
              </a:rPr>
              <a:t>- VERDADEIRO OU FALSO?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519113" y="1706563"/>
            <a:ext cx="8382000" cy="2530475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chemeClr val="accent2"/>
                </a:solidFill>
              </a:rPr>
              <a:t>UM CONTADOR MÓDULO 5</a:t>
            </a:r>
          </a:p>
          <a:p>
            <a:r>
              <a:rPr lang="en-US" altLang="pt-BR">
                <a:solidFill>
                  <a:schemeClr val="accent2"/>
                </a:solidFill>
              </a:rPr>
              <a:t>NUNCA PODERÁ SER IMPLE-</a:t>
            </a:r>
          </a:p>
          <a:p>
            <a:r>
              <a:rPr lang="en-US" altLang="pt-BR">
                <a:solidFill>
                  <a:schemeClr val="accent2"/>
                </a:solidFill>
              </a:rPr>
              <a:t>MENTADO COM FFs JK-MESTRE/</a:t>
            </a:r>
          </a:p>
          <a:p>
            <a:r>
              <a:rPr lang="en-US" altLang="pt-BR">
                <a:solidFill>
                  <a:schemeClr val="accent2"/>
                </a:solidFill>
              </a:rPr>
              <a:t>ESCRAVO...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489325" y="4602163"/>
            <a:ext cx="31051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dirty="0">
                <a:solidFill>
                  <a:srgbClr val="CC3399"/>
                </a:solidFill>
              </a:rPr>
              <a:t>a) </a:t>
            </a:r>
            <a:r>
              <a:rPr lang="en-US" altLang="pt-BR" dirty="0" err="1">
                <a:solidFill>
                  <a:srgbClr val="CC3399"/>
                </a:solidFill>
              </a:rPr>
              <a:t>verdadeiro</a:t>
            </a:r>
            <a:endParaRPr lang="en-US" altLang="pt-BR" dirty="0">
              <a:solidFill>
                <a:srgbClr val="CC3399"/>
              </a:solidFill>
            </a:endParaRPr>
          </a:p>
          <a:p>
            <a:r>
              <a:rPr lang="en-US" altLang="pt-BR" dirty="0">
                <a:solidFill>
                  <a:srgbClr val="CC3399"/>
                </a:solidFill>
              </a:rPr>
              <a:t>b) </a:t>
            </a:r>
            <a:r>
              <a:rPr lang="en-US" altLang="pt-BR" dirty="0" err="1">
                <a:solidFill>
                  <a:srgbClr val="CC3399"/>
                </a:solidFill>
              </a:rPr>
              <a:t>falso</a:t>
            </a:r>
            <a:endParaRPr lang="en-US" altLang="pt-BR" dirty="0">
              <a:solidFill>
                <a:srgbClr val="CC3399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 autoUpdateAnimBg="0"/>
      <p:bldP spid="30723" grpId="0" build="p" autoUpdateAnimBg="0"/>
      <p:bldP spid="30724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41325" y="411163"/>
            <a:ext cx="8409353" cy="1324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dirty="0">
                <a:solidFill>
                  <a:srgbClr val="FF9933"/>
                </a:solidFill>
              </a:rPr>
              <a:t> </a:t>
            </a:r>
            <a:r>
              <a:rPr lang="en-US" altLang="pt-BR" dirty="0" smtClean="0">
                <a:solidFill>
                  <a:srgbClr val="FF9933"/>
                </a:solidFill>
              </a:rPr>
              <a:t>19</a:t>
            </a:r>
            <a:r>
              <a:rPr lang="en-US" altLang="pt-BR" dirty="0" smtClean="0">
                <a:solidFill>
                  <a:srgbClr val="FF9933"/>
                </a:solidFill>
              </a:rPr>
              <a:t> </a:t>
            </a:r>
            <a:r>
              <a:rPr lang="en-US" altLang="pt-BR" dirty="0">
                <a:solidFill>
                  <a:srgbClr val="FF9933"/>
                </a:solidFill>
              </a:rPr>
              <a:t>- </a:t>
            </a:r>
            <a:r>
              <a:rPr lang="en-US" altLang="pt-BR" dirty="0" err="1">
                <a:solidFill>
                  <a:srgbClr val="FF9933"/>
                </a:solidFill>
              </a:rPr>
              <a:t>Os</a:t>
            </a:r>
            <a:r>
              <a:rPr lang="en-US" altLang="pt-BR" dirty="0">
                <a:solidFill>
                  <a:srgbClr val="FF9933"/>
                </a:solidFill>
              </a:rPr>
              <a:t> </a:t>
            </a:r>
            <a:r>
              <a:rPr lang="en-US" altLang="pt-BR" dirty="0" err="1">
                <a:solidFill>
                  <a:srgbClr val="FF9933"/>
                </a:solidFill>
              </a:rPr>
              <a:t>modos</a:t>
            </a:r>
            <a:r>
              <a:rPr lang="en-US" altLang="pt-BR" dirty="0">
                <a:solidFill>
                  <a:srgbClr val="FF9933"/>
                </a:solidFill>
              </a:rPr>
              <a:t> de </a:t>
            </a:r>
            <a:r>
              <a:rPr lang="en-US" altLang="pt-BR" dirty="0" err="1">
                <a:solidFill>
                  <a:srgbClr val="FF9933"/>
                </a:solidFill>
              </a:rPr>
              <a:t>operação</a:t>
            </a:r>
            <a:r>
              <a:rPr lang="en-US" altLang="pt-BR" dirty="0">
                <a:solidFill>
                  <a:srgbClr val="FF9933"/>
                </a:solidFill>
              </a:rPr>
              <a:t> de um FF</a:t>
            </a:r>
          </a:p>
          <a:p>
            <a:r>
              <a:rPr lang="en-US" altLang="pt-BR" dirty="0">
                <a:solidFill>
                  <a:srgbClr val="FF9933"/>
                </a:solidFill>
              </a:rPr>
              <a:t>JK-MESTRE/ESCRAVO, </a:t>
            </a:r>
            <a:r>
              <a:rPr lang="en-US" altLang="pt-BR" dirty="0" err="1">
                <a:solidFill>
                  <a:srgbClr val="FF9933"/>
                </a:solidFill>
              </a:rPr>
              <a:t>são</a:t>
            </a:r>
            <a:r>
              <a:rPr lang="en-US" altLang="pt-BR" dirty="0">
                <a:solidFill>
                  <a:srgbClr val="FF9933"/>
                </a:solidFill>
              </a:rPr>
              <a:t>: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822325" y="1903413"/>
            <a:ext cx="7675563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rgbClr val="009900"/>
                </a:solidFill>
              </a:rPr>
              <a:t>a) set, reset, hold e toggle</a:t>
            </a:r>
          </a:p>
          <a:p>
            <a:r>
              <a:rPr lang="en-US" altLang="pt-BR" sz="3600">
                <a:solidFill>
                  <a:srgbClr val="009900"/>
                </a:solidFill>
              </a:rPr>
              <a:t>b) set, reset, hold e chaveamento nega-</a:t>
            </a:r>
          </a:p>
          <a:p>
            <a:r>
              <a:rPr lang="en-US" altLang="pt-BR" sz="3600">
                <a:solidFill>
                  <a:srgbClr val="009900"/>
                </a:solidFill>
              </a:rPr>
              <a:t>tivo</a:t>
            </a:r>
          </a:p>
          <a:p>
            <a:r>
              <a:rPr lang="en-US" altLang="pt-BR" sz="3600">
                <a:solidFill>
                  <a:srgbClr val="009900"/>
                </a:solidFill>
              </a:rPr>
              <a:t>c) set, reset, hold e chaveamento posi-</a:t>
            </a:r>
          </a:p>
          <a:p>
            <a:r>
              <a:rPr lang="en-US" altLang="pt-BR" sz="3600">
                <a:solidFill>
                  <a:srgbClr val="009900"/>
                </a:solidFill>
              </a:rPr>
              <a:t>tivo</a:t>
            </a:r>
          </a:p>
          <a:p>
            <a:r>
              <a:rPr lang="en-US" altLang="pt-BR" sz="3600">
                <a:solidFill>
                  <a:srgbClr val="009900"/>
                </a:solidFill>
              </a:rPr>
              <a:t>d) set, reset e chaveamento por nível</a:t>
            </a:r>
          </a:p>
          <a:p>
            <a:r>
              <a:rPr lang="en-US" altLang="pt-BR" sz="3600">
                <a:solidFill>
                  <a:srgbClr val="009900"/>
                </a:solidFill>
              </a:rPr>
              <a:t>e) n.r.a.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2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build="p" autoUpdateAnimBg="0" rev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17525" y="334963"/>
            <a:ext cx="7903126" cy="1324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dirty="0" smtClean="0">
                <a:solidFill>
                  <a:srgbClr val="6666FF"/>
                </a:solidFill>
              </a:rPr>
              <a:t>20 </a:t>
            </a:r>
            <a:r>
              <a:rPr lang="en-US" altLang="pt-BR" dirty="0">
                <a:solidFill>
                  <a:srgbClr val="6666FF"/>
                </a:solidFill>
              </a:rPr>
              <a:t>- </a:t>
            </a:r>
            <a:r>
              <a:rPr lang="en-US" altLang="pt-BR" dirty="0" err="1">
                <a:solidFill>
                  <a:srgbClr val="6666FF"/>
                </a:solidFill>
              </a:rPr>
              <a:t>Podemos</a:t>
            </a:r>
            <a:r>
              <a:rPr lang="en-US" altLang="pt-BR" dirty="0">
                <a:solidFill>
                  <a:srgbClr val="6666FF"/>
                </a:solidFill>
              </a:rPr>
              <a:t> </a:t>
            </a:r>
            <a:r>
              <a:rPr lang="en-US" altLang="pt-BR" dirty="0" err="1">
                <a:solidFill>
                  <a:srgbClr val="6666FF"/>
                </a:solidFill>
              </a:rPr>
              <a:t>afirmar</a:t>
            </a:r>
            <a:r>
              <a:rPr lang="en-US" altLang="pt-BR" dirty="0">
                <a:solidFill>
                  <a:srgbClr val="6666FF"/>
                </a:solidFill>
              </a:rPr>
              <a:t> que as </a:t>
            </a:r>
            <a:r>
              <a:rPr lang="en-US" altLang="pt-BR" dirty="0" err="1">
                <a:solidFill>
                  <a:srgbClr val="6666FF"/>
                </a:solidFill>
              </a:rPr>
              <a:t>entra</a:t>
            </a:r>
            <a:r>
              <a:rPr lang="en-US" altLang="pt-BR" dirty="0">
                <a:solidFill>
                  <a:srgbClr val="6666FF"/>
                </a:solidFill>
              </a:rPr>
              <a:t>-</a:t>
            </a:r>
          </a:p>
          <a:p>
            <a:r>
              <a:rPr lang="en-US" altLang="pt-BR" dirty="0">
                <a:solidFill>
                  <a:srgbClr val="6666FF"/>
                </a:solidFill>
              </a:rPr>
              <a:t>das PR e CLR </a:t>
            </a:r>
            <a:r>
              <a:rPr lang="en-US" altLang="pt-BR" dirty="0" err="1">
                <a:solidFill>
                  <a:srgbClr val="6666FF"/>
                </a:solidFill>
              </a:rPr>
              <a:t>em</a:t>
            </a:r>
            <a:r>
              <a:rPr lang="en-US" altLang="pt-BR" dirty="0">
                <a:solidFill>
                  <a:srgbClr val="6666FF"/>
                </a:solidFill>
              </a:rPr>
              <a:t> </a:t>
            </a:r>
            <a:r>
              <a:rPr lang="en-US" altLang="pt-BR" dirty="0" err="1">
                <a:solidFill>
                  <a:srgbClr val="6666FF"/>
                </a:solidFill>
              </a:rPr>
              <a:t>qualquer</a:t>
            </a:r>
            <a:r>
              <a:rPr lang="en-US" altLang="pt-BR" dirty="0">
                <a:solidFill>
                  <a:srgbClr val="6666FF"/>
                </a:solidFill>
              </a:rPr>
              <a:t> FF: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898525" y="2087563"/>
            <a:ext cx="7281863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999933"/>
                </a:solidFill>
              </a:rPr>
              <a:t>a) são ativadas por transição LH</a:t>
            </a:r>
          </a:p>
          <a:p>
            <a:r>
              <a:rPr lang="en-US" altLang="pt-BR">
                <a:solidFill>
                  <a:srgbClr val="999933"/>
                </a:solidFill>
              </a:rPr>
              <a:t>b) são ativadas por transição HL</a:t>
            </a:r>
          </a:p>
          <a:p>
            <a:r>
              <a:rPr lang="en-US" altLang="pt-BR">
                <a:solidFill>
                  <a:srgbClr val="999933"/>
                </a:solidFill>
              </a:rPr>
              <a:t>c) são consideradas assíncronas</a:t>
            </a:r>
          </a:p>
          <a:p>
            <a:r>
              <a:rPr lang="en-US" altLang="pt-BR">
                <a:solidFill>
                  <a:srgbClr val="999933"/>
                </a:solidFill>
              </a:rPr>
              <a:t>d) são consideras síncronas</a:t>
            </a:r>
          </a:p>
          <a:p>
            <a:r>
              <a:rPr lang="en-US" altLang="pt-BR">
                <a:solidFill>
                  <a:srgbClr val="999933"/>
                </a:solidFill>
              </a:rPr>
              <a:t>e) n.r.a.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 autoUpdateAnimBg="0"/>
      <p:bldP spid="3277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41325" y="593725"/>
            <a:ext cx="8315610" cy="770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4400" dirty="0" smtClean="0">
                <a:solidFill>
                  <a:srgbClr val="669900"/>
                </a:solidFill>
              </a:rPr>
              <a:t>21 </a:t>
            </a:r>
            <a:r>
              <a:rPr lang="en-US" altLang="pt-BR" sz="4400" dirty="0">
                <a:solidFill>
                  <a:srgbClr val="669900"/>
                </a:solidFill>
              </a:rPr>
              <a:t>- FALSO OU VERDADEIRO?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898525" y="1858963"/>
            <a:ext cx="7523163" cy="1920875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CC3300"/>
                </a:solidFill>
              </a:rPr>
              <a:t>OS FFs RS QUE NÃO OPERAM</a:t>
            </a:r>
          </a:p>
          <a:p>
            <a:r>
              <a:rPr lang="en-US" altLang="pt-BR">
                <a:solidFill>
                  <a:srgbClr val="CC3300"/>
                </a:solidFill>
              </a:rPr>
              <a:t>COM PULSOS DE CLOCK SÃO</a:t>
            </a:r>
          </a:p>
          <a:p>
            <a:r>
              <a:rPr lang="en-US" altLang="pt-BR">
                <a:solidFill>
                  <a:srgbClr val="CC3300"/>
                </a:solidFill>
              </a:rPr>
              <a:t>ASSÍNCRONOS...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2574925" y="4144963"/>
            <a:ext cx="31337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chemeClr val="bg2"/>
                </a:solidFill>
              </a:rPr>
              <a:t>a) falso</a:t>
            </a:r>
          </a:p>
          <a:p>
            <a:r>
              <a:rPr lang="en-US" altLang="pt-BR">
                <a:solidFill>
                  <a:schemeClr val="bg2"/>
                </a:solidFill>
              </a:rPr>
              <a:t>b) verdadeiro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 autoUpdateAnimBg="0"/>
      <p:bldP spid="33795" grpId="0" animBg="1" autoUpdateAnimBg="0"/>
      <p:bldP spid="33796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593725" y="593725"/>
            <a:ext cx="8315610" cy="770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4400" dirty="0" smtClean="0">
                <a:solidFill>
                  <a:srgbClr val="CC3300"/>
                </a:solidFill>
              </a:rPr>
              <a:t>22 </a:t>
            </a:r>
            <a:r>
              <a:rPr lang="en-US" altLang="pt-BR" sz="4400" dirty="0">
                <a:solidFill>
                  <a:srgbClr val="CC3300"/>
                </a:solidFill>
              </a:rPr>
              <a:t>- FALSO OU VERDADEIRO?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127125" y="1706563"/>
            <a:ext cx="7197725" cy="25304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669900"/>
                </a:solidFill>
              </a:rPr>
              <a:t>QUANDO UM FF TIPO “D” </a:t>
            </a:r>
          </a:p>
          <a:p>
            <a:r>
              <a:rPr lang="en-US" altLang="pt-BR">
                <a:solidFill>
                  <a:srgbClr val="669900"/>
                </a:solidFill>
              </a:rPr>
              <a:t>OPERA NO MODO HOLD,</a:t>
            </a:r>
          </a:p>
          <a:p>
            <a:r>
              <a:rPr lang="en-US" altLang="pt-BR">
                <a:solidFill>
                  <a:srgbClr val="669900"/>
                </a:solidFill>
              </a:rPr>
              <a:t>SIGNIFICA QUE É MANTIDO</a:t>
            </a:r>
          </a:p>
          <a:p>
            <a:r>
              <a:rPr lang="en-US" altLang="pt-BR">
                <a:solidFill>
                  <a:srgbClr val="669900"/>
                </a:solidFill>
              </a:rPr>
              <a:t>O ESTADO ANTERIOR.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727325" y="4373563"/>
            <a:ext cx="31337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6666FF"/>
                </a:solidFill>
              </a:rPr>
              <a:t>a) falso</a:t>
            </a:r>
          </a:p>
          <a:p>
            <a:r>
              <a:rPr lang="en-US" altLang="pt-BR">
                <a:solidFill>
                  <a:srgbClr val="6666FF"/>
                </a:solidFill>
              </a:rPr>
              <a:t>b) verdadeiro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uild="p" autoUpdateAnimBg="0"/>
      <p:bldP spid="34819" grpId="0" animBg="1" autoUpdateAnimBg="0"/>
      <p:bldP spid="34820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971675" y="652463"/>
            <a:ext cx="5599113" cy="11112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6600" b="0"/>
              <a:t>PROF. EDGAR</a:t>
            </a:r>
          </a:p>
        </p:txBody>
      </p:sp>
      <p:graphicFrame>
        <p:nvGraphicFramePr>
          <p:cNvPr id="7171" name="Object 3"/>
          <p:cNvGraphicFramePr>
            <a:graphicFrameLocks/>
          </p:cNvGraphicFramePr>
          <p:nvPr/>
        </p:nvGraphicFramePr>
        <p:xfrm>
          <a:off x="2438400" y="1981200"/>
          <a:ext cx="46482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ClipArt" r:id="rId7" imgW="3862080" imgH="2576160" progId="MS_ClipArt_Gallery.2">
                  <p:embed/>
                </p:oleObj>
              </mc:Choice>
              <mc:Fallback>
                <p:oleObj name="ClipArt" r:id="rId7" imgW="3862080" imgH="2576160" progId="MS_ClipArt_Gallery.2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981200"/>
                        <a:ext cx="4648200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4"/>
          <p:cNvGraphicFramePr>
            <a:graphicFrameLocks/>
          </p:cNvGraphicFramePr>
          <p:nvPr/>
        </p:nvGraphicFramePr>
        <p:xfrm>
          <a:off x="3983038" y="2514600"/>
          <a:ext cx="1677987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ClipArt" r:id="rId9" imgW="2985840" imgH="3659040" progId="MS_ClipArt_Gallery.2">
                  <p:embed/>
                </p:oleObj>
              </mc:Choice>
              <mc:Fallback>
                <p:oleObj name="ClipArt" r:id="rId9" imgW="2985840" imgH="365904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3038" y="2514600"/>
                        <a:ext cx="1677987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955925" y="4830763"/>
            <a:ext cx="3899081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200" dirty="0" err="1" smtClean="0">
                <a:solidFill>
                  <a:schemeClr val="accent2"/>
                </a:solidFill>
              </a:rPr>
              <a:t>Treinamento</a:t>
            </a:r>
            <a:r>
              <a:rPr lang="en-US" altLang="pt-BR" sz="3200" dirty="0" smtClean="0">
                <a:solidFill>
                  <a:schemeClr val="accent2"/>
                </a:solidFill>
              </a:rPr>
              <a:t> </a:t>
            </a:r>
            <a:r>
              <a:rPr lang="en-US" altLang="pt-BR" sz="3200" dirty="0">
                <a:solidFill>
                  <a:schemeClr val="accent2"/>
                </a:solidFill>
              </a:rPr>
              <a:t>especial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 autoUpdateAnimBg="0"/>
      <p:bldP spid="7173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17525" y="411163"/>
            <a:ext cx="7536358" cy="255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dirty="0" smtClean="0">
                <a:solidFill>
                  <a:srgbClr val="669900"/>
                </a:solidFill>
              </a:rPr>
              <a:t>23 – </a:t>
            </a:r>
            <a:r>
              <a:rPr lang="en-US" altLang="pt-BR" dirty="0" err="1" smtClean="0">
                <a:solidFill>
                  <a:srgbClr val="669900"/>
                </a:solidFill>
              </a:rPr>
              <a:t>Sabemos</a:t>
            </a:r>
            <a:r>
              <a:rPr lang="en-US" altLang="pt-BR" dirty="0" smtClean="0">
                <a:solidFill>
                  <a:srgbClr val="669900"/>
                </a:solidFill>
              </a:rPr>
              <a:t> que “X” </a:t>
            </a:r>
            <a:r>
              <a:rPr lang="en-US" altLang="pt-BR" dirty="0" err="1" smtClean="0">
                <a:solidFill>
                  <a:srgbClr val="669900"/>
                </a:solidFill>
              </a:rPr>
              <a:t>representa</a:t>
            </a:r>
            <a:endParaRPr lang="en-US" altLang="pt-BR" dirty="0" smtClean="0">
              <a:solidFill>
                <a:srgbClr val="669900"/>
              </a:solidFill>
            </a:endParaRPr>
          </a:p>
          <a:p>
            <a:r>
              <a:rPr lang="en-US" altLang="pt-BR" dirty="0" smtClean="0">
                <a:solidFill>
                  <a:srgbClr val="669900"/>
                </a:solidFill>
              </a:rPr>
              <a:t>d</a:t>
            </a:r>
            <a:r>
              <a:rPr lang="en-US" altLang="pt-BR" dirty="0" smtClean="0">
                <a:solidFill>
                  <a:srgbClr val="669900"/>
                </a:solidFill>
              </a:rPr>
              <a:t>on’t care. </a:t>
            </a:r>
            <a:r>
              <a:rPr lang="en-US" altLang="pt-BR" dirty="0" err="1" smtClean="0">
                <a:solidFill>
                  <a:srgbClr val="669900"/>
                </a:solidFill>
              </a:rPr>
              <a:t>Deduzimos</a:t>
            </a:r>
            <a:r>
              <a:rPr lang="en-US" altLang="pt-BR" dirty="0" smtClean="0">
                <a:solidFill>
                  <a:srgbClr val="669900"/>
                </a:solidFill>
              </a:rPr>
              <a:t> </a:t>
            </a:r>
            <a:r>
              <a:rPr lang="en-US" altLang="pt-BR" dirty="0" err="1" smtClean="0">
                <a:solidFill>
                  <a:srgbClr val="669900"/>
                </a:solidFill>
              </a:rPr>
              <a:t>então</a:t>
            </a:r>
            <a:r>
              <a:rPr lang="en-US" altLang="pt-BR" dirty="0" smtClean="0">
                <a:solidFill>
                  <a:srgbClr val="669900"/>
                </a:solidFill>
              </a:rPr>
              <a:t> que</a:t>
            </a:r>
          </a:p>
          <a:p>
            <a:r>
              <a:rPr lang="en-US" altLang="pt-BR" dirty="0" smtClean="0">
                <a:solidFill>
                  <a:srgbClr val="669900"/>
                </a:solidFill>
              </a:rPr>
              <a:t>“X” </a:t>
            </a:r>
            <a:r>
              <a:rPr lang="en-US" altLang="pt-BR" dirty="0" err="1" smtClean="0">
                <a:solidFill>
                  <a:srgbClr val="669900"/>
                </a:solidFill>
              </a:rPr>
              <a:t>pode</a:t>
            </a:r>
            <a:r>
              <a:rPr lang="en-US" altLang="pt-BR" dirty="0" smtClean="0">
                <a:solidFill>
                  <a:srgbClr val="669900"/>
                </a:solidFill>
              </a:rPr>
              <a:t> </a:t>
            </a:r>
            <a:r>
              <a:rPr lang="en-US" altLang="pt-BR" dirty="0" err="1" smtClean="0">
                <a:solidFill>
                  <a:srgbClr val="669900"/>
                </a:solidFill>
              </a:rPr>
              <a:t>representar</a:t>
            </a:r>
            <a:r>
              <a:rPr lang="en-US" altLang="pt-BR" dirty="0" smtClean="0">
                <a:solidFill>
                  <a:srgbClr val="669900"/>
                </a:solidFill>
              </a:rPr>
              <a:t> </a:t>
            </a:r>
            <a:r>
              <a:rPr lang="en-US" altLang="pt-BR" dirty="0" err="1" smtClean="0">
                <a:solidFill>
                  <a:srgbClr val="669900"/>
                </a:solidFill>
              </a:rPr>
              <a:t>nível</a:t>
            </a:r>
            <a:r>
              <a:rPr lang="en-US" altLang="pt-BR" dirty="0" smtClean="0">
                <a:solidFill>
                  <a:srgbClr val="669900"/>
                </a:solidFill>
              </a:rPr>
              <a:t> </a:t>
            </a:r>
            <a:r>
              <a:rPr lang="en-US" altLang="pt-BR" dirty="0" err="1" smtClean="0">
                <a:solidFill>
                  <a:srgbClr val="669900"/>
                </a:solidFill>
              </a:rPr>
              <a:t>lógico</a:t>
            </a:r>
            <a:endParaRPr lang="en-US" altLang="pt-BR" dirty="0" smtClean="0">
              <a:solidFill>
                <a:srgbClr val="669900"/>
              </a:solidFill>
            </a:endParaRPr>
          </a:p>
          <a:p>
            <a:r>
              <a:rPr lang="en-US" altLang="pt-BR" dirty="0" smtClean="0">
                <a:solidFill>
                  <a:srgbClr val="669900"/>
                </a:solidFill>
              </a:rPr>
              <a:t> 0 </a:t>
            </a:r>
            <a:r>
              <a:rPr lang="en-US" altLang="pt-BR" dirty="0" err="1" smtClean="0">
                <a:solidFill>
                  <a:srgbClr val="669900"/>
                </a:solidFill>
              </a:rPr>
              <a:t>ou</a:t>
            </a:r>
            <a:r>
              <a:rPr lang="en-US" altLang="pt-BR" dirty="0" smtClean="0">
                <a:solidFill>
                  <a:srgbClr val="669900"/>
                </a:solidFill>
              </a:rPr>
              <a:t> 1.</a:t>
            </a:r>
            <a:endParaRPr lang="en-US" altLang="pt-BR" dirty="0">
              <a:solidFill>
                <a:srgbClr val="669900"/>
              </a:solidFill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184525" y="3916363"/>
            <a:ext cx="22304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6666FF"/>
                </a:solidFill>
              </a:rPr>
              <a:t>a) certo</a:t>
            </a:r>
          </a:p>
          <a:p>
            <a:r>
              <a:rPr lang="en-US" altLang="pt-BR">
                <a:solidFill>
                  <a:srgbClr val="6666FF"/>
                </a:solidFill>
              </a:rPr>
              <a:t>b) errado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utoUpdateAnimBg="0"/>
      <p:bldP spid="35843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669925" y="487363"/>
            <a:ext cx="8093754" cy="19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dirty="0" smtClean="0">
                <a:solidFill>
                  <a:schemeClr val="accent2"/>
                </a:solidFill>
              </a:rPr>
              <a:t>24 </a:t>
            </a:r>
            <a:r>
              <a:rPr lang="en-US" altLang="pt-BR" dirty="0">
                <a:solidFill>
                  <a:schemeClr val="accent2"/>
                </a:solidFill>
              </a:rPr>
              <a:t>- </a:t>
            </a:r>
            <a:r>
              <a:rPr lang="en-US" altLang="pt-BR" dirty="0" err="1">
                <a:solidFill>
                  <a:schemeClr val="accent2"/>
                </a:solidFill>
              </a:rPr>
              <a:t>Quando</a:t>
            </a:r>
            <a:r>
              <a:rPr lang="en-US" altLang="pt-BR" dirty="0">
                <a:solidFill>
                  <a:schemeClr val="accent2"/>
                </a:solidFill>
              </a:rPr>
              <a:t> as </a:t>
            </a:r>
            <a:r>
              <a:rPr lang="en-US" altLang="pt-BR" dirty="0" err="1">
                <a:solidFill>
                  <a:schemeClr val="accent2"/>
                </a:solidFill>
              </a:rPr>
              <a:t>saídas</a:t>
            </a:r>
            <a:r>
              <a:rPr lang="en-US" altLang="pt-BR" dirty="0">
                <a:solidFill>
                  <a:schemeClr val="accent2"/>
                </a:solidFill>
              </a:rPr>
              <a:t> de um FF </a:t>
            </a:r>
            <a:r>
              <a:rPr lang="en-US" altLang="pt-BR" dirty="0" err="1">
                <a:solidFill>
                  <a:schemeClr val="accent2"/>
                </a:solidFill>
              </a:rPr>
              <a:t>não</a:t>
            </a:r>
            <a:endParaRPr lang="en-US" altLang="pt-BR" dirty="0">
              <a:solidFill>
                <a:schemeClr val="accent2"/>
              </a:solidFill>
            </a:endParaRPr>
          </a:p>
          <a:p>
            <a:r>
              <a:rPr lang="en-US" altLang="pt-BR" dirty="0" err="1">
                <a:solidFill>
                  <a:schemeClr val="accent2"/>
                </a:solidFill>
              </a:rPr>
              <a:t>forem</a:t>
            </a:r>
            <a:r>
              <a:rPr lang="en-US" altLang="pt-BR" dirty="0">
                <a:solidFill>
                  <a:schemeClr val="accent2"/>
                </a:solidFill>
              </a:rPr>
              <a:t> </a:t>
            </a:r>
            <a:r>
              <a:rPr lang="en-US" altLang="pt-BR" dirty="0" err="1">
                <a:solidFill>
                  <a:schemeClr val="accent2"/>
                </a:solidFill>
              </a:rPr>
              <a:t>complementadas</a:t>
            </a:r>
            <a:r>
              <a:rPr lang="en-US" altLang="pt-BR" dirty="0">
                <a:solidFill>
                  <a:schemeClr val="accent2"/>
                </a:solidFill>
              </a:rPr>
              <a:t>, </a:t>
            </a:r>
            <a:r>
              <a:rPr lang="en-US" altLang="pt-BR" dirty="0" err="1">
                <a:solidFill>
                  <a:schemeClr val="accent2"/>
                </a:solidFill>
              </a:rPr>
              <a:t>podemos</a:t>
            </a:r>
            <a:r>
              <a:rPr lang="en-US" altLang="pt-BR" dirty="0">
                <a:solidFill>
                  <a:schemeClr val="accent2"/>
                </a:solidFill>
              </a:rPr>
              <a:t> </a:t>
            </a:r>
          </a:p>
          <a:p>
            <a:r>
              <a:rPr lang="en-US" altLang="pt-BR" dirty="0" err="1">
                <a:solidFill>
                  <a:schemeClr val="accent2"/>
                </a:solidFill>
              </a:rPr>
              <a:t>considerar</a:t>
            </a:r>
            <a:r>
              <a:rPr lang="en-US" altLang="pt-BR" dirty="0">
                <a:solidFill>
                  <a:schemeClr val="accent2"/>
                </a:solidFill>
              </a:rPr>
              <a:t>: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898525" y="2513013"/>
            <a:ext cx="767715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rgbClr val="CC3399"/>
                </a:solidFill>
              </a:rPr>
              <a:t>a) uma situação ilegal</a:t>
            </a:r>
          </a:p>
          <a:p>
            <a:r>
              <a:rPr lang="en-US" altLang="pt-BR" sz="3600">
                <a:solidFill>
                  <a:srgbClr val="CC3399"/>
                </a:solidFill>
              </a:rPr>
              <a:t>b) que alguns circuitos com FFs neces-</a:t>
            </a:r>
          </a:p>
          <a:p>
            <a:r>
              <a:rPr lang="en-US" altLang="pt-BR" sz="3600">
                <a:solidFill>
                  <a:srgbClr val="CC3399"/>
                </a:solidFill>
              </a:rPr>
              <a:t>sitam dessa situação</a:t>
            </a:r>
          </a:p>
          <a:p>
            <a:r>
              <a:rPr lang="en-US" altLang="pt-BR" sz="3600">
                <a:solidFill>
                  <a:srgbClr val="CC3399"/>
                </a:solidFill>
              </a:rPr>
              <a:t>c) operação set e reset simultânea</a:t>
            </a:r>
          </a:p>
          <a:p>
            <a:r>
              <a:rPr lang="en-US" altLang="pt-BR" sz="3600">
                <a:solidFill>
                  <a:srgbClr val="CC3399"/>
                </a:solidFill>
              </a:rPr>
              <a:t>d) operação de transição</a:t>
            </a:r>
          </a:p>
          <a:p>
            <a:r>
              <a:rPr lang="en-US" altLang="pt-BR" sz="3600">
                <a:solidFill>
                  <a:srgbClr val="CC3399"/>
                </a:solidFill>
              </a:rPr>
              <a:t>e) n.r.a.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7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669925" y="487363"/>
            <a:ext cx="7234545" cy="1324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dirty="0" smtClean="0">
                <a:solidFill>
                  <a:schemeClr val="accent2"/>
                </a:solidFill>
              </a:rPr>
              <a:t>25 – Um FF do </a:t>
            </a:r>
            <a:r>
              <a:rPr lang="en-US" altLang="pt-BR" dirty="0" err="1" smtClean="0">
                <a:solidFill>
                  <a:schemeClr val="accent2"/>
                </a:solidFill>
              </a:rPr>
              <a:t>tipo</a:t>
            </a:r>
            <a:r>
              <a:rPr lang="en-US" altLang="pt-BR" dirty="0" smtClean="0">
                <a:solidFill>
                  <a:schemeClr val="accent2"/>
                </a:solidFill>
              </a:rPr>
              <a:t> JK opera no</a:t>
            </a:r>
          </a:p>
          <a:p>
            <a:r>
              <a:rPr lang="en-US" altLang="pt-BR" dirty="0" err="1">
                <a:solidFill>
                  <a:schemeClr val="accent2"/>
                </a:solidFill>
              </a:rPr>
              <a:t>m</a:t>
            </a:r>
            <a:r>
              <a:rPr lang="en-US" altLang="pt-BR" dirty="0" err="1" smtClean="0">
                <a:solidFill>
                  <a:schemeClr val="accent2"/>
                </a:solidFill>
              </a:rPr>
              <a:t>odo</a:t>
            </a:r>
            <a:r>
              <a:rPr lang="en-US" altLang="pt-BR" dirty="0" smtClean="0">
                <a:solidFill>
                  <a:schemeClr val="accent2"/>
                </a:solidFill>
              </a:rPr>
              <a:t> “toggle”, </a:t>
            </a:r>
            <a:r>
              <a:rPr lang="en-US" altLang="pt-BR" dirty="0" err="1" smtClean="0">
                <a:solidFill>
                  <a:schemeClr val="accent2"/>
                </a:solidFill>
              </a:rPr>
              <a:t>quando</a:t>
            </a:r>
            <a:r>
              <a:rPr lang="en-US" altLang="pt-BR" dirty="0" smtClean="0">
                <a:solidFill>
                  <a:schemeClr val="accent2"/>
                </a:solidFill>
              </a:rPr>
              <a:t>:</a:t>
            </a:r>
            <a:endParaRPr lang="en-US" altLang="pt-BR" dirty="0">
              <a:solidFill>
                <a:schemeClr val="accent2"/>
              </a:solidFill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898525" y="2276872"/>
            <a:ext cx="2725105" cy="2862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 dirty="0">
                <a:solidFill>
                  <a:srgbClr val="CC3399"/>
                </a:solidFill>
              </a:rPr>
              <a:t>a) </a:t>
            </a:r>
            <a:r>
              <a:rPr lang="en-US" altLang="pt-BR" sz="3600" dirty="0" smtClean="0">
                <a:solidFill>
                  <a:srgbClr val="CC3399"/>
                </a:solidFill>
              </a:rPr>
              <a:t>J = 1, K=0</a:t>
            </a:r>
            <a:endParaRPr lang="en-US" altLang="pt-BR" sz="3600" dirty="0">
              <a:solidFill>
                <a:srgbClr val="CC3399"/>
              </a:solidFill>
            </a:endParaRPr>
          </a:p>
          <a:p>
            <a:r>
              <a:rPr lang="en-US" altLang="pt-BR" sz="3600" dirty="0">
                <a:solidFill>
                  <a:srgbClr val="CC3399"/>
                </a:solidFill>
              </a:rPr>
              <a:t>b) </a:t>
            </a:r>
            <a:r>
              <a:rPr lang="en-US" altLang="pt-BR" sz="3600" dirty="0" smtClean="0">
                <a:solidFill>
                  <a:srgbClr val="CC3399"/>
                </a:solidFill>
              </a:rPr>
              <a:t>J=1 , K=1</a:t>
            </a:r>
          </a:p>
          <a:p>
            <a:r>
              <a:rPr lang="en-US" altLang="pt-BR" sz="3600" dirty="0" smtClean="0">
                <a:solidFill>
                  <a:srgbClr val="CC3399"/>
                </a:solidFill>
              </a:rPr>
              <a:t>c</a:t>
            </a:r>
            <a:r>
              <a:rPr lang="en-US" altLang="pt-BR" sz="3600" dirty="0">
                <a:solidFill>
                  <a:srgbClr val="CC3399"/>
                </a:solidFill>
              </a:rPr>
              <a:t>) </a:t>
            </a:r>
            <a:r>
              <a:rPr lang="en-US" altLang="pt-BR" sz="3600" dirty="0" smtClean="0">
                <a:solidFill>
                  <a:srgbClr val="CC3399"/>
                </a:solidFill>
              </a:rPr>
              <a:t>J=0, K=0</a:t>
            </a:r>
            <a:endParaRPr lang="en-US" altLang="pt-BR" sz="3600" dirty="0">
              <a:solidFill>
                <a:srgbClr val="CC3399"/>
              </a:solidFill>
            </a:endParaRPr>
          </a:p>
          <a:p>
            <a:r>
              <a:rPr lang="en-US" altLang="pt-BR" sz="3600" dirty="0">
                <a:solidFill>
                  <a:srgbClr val="CC3399"/>
                </a:solidFill>
              </a:rPr>
              <a:t>d) </a:t>
            </a:r>
            <a:r>
              <a:rPr lang="en-US" altLang="pt-BR" sz="3600" dirty="0" smtClean="0">
                <a:solidFill>
                  <a:srgbClr val="CC3399"/>
                </a:solidFill>
              </a:rPr>
              <a:t>J=0, K=1</a:t>
            </a:r>
            <a:endParaRPr lang="en-US" altLang="pt-BR" sz="3600" dirty="0">
              <a:solidFill>
                <a:srgbClr val="CC3399"/>
              </a:solidFill>
            </a:endParaRPr>
          </a:p>
          <a:p>
            <a:r>
              <a:rPr lang="en-US" altLang="pt-BR" sz="3600" dirty="0">
                <a:solidFill>
                  <a:srgbClr val="CC3399"/>
                </a:solidFill>
              </a:rPr>
              <a:t>e) </a:t>
            </a:r>
            <a:r>
              <a:rPr lang="en-US" altLang="pt-BR" sz="3600" dirty="0" err="1">
                <a:solidFill>
                  <a:srgbClr val="CC3399"/>
                </a:solidFill>
              </a:rPr>
              <a:t>n.r.a</a:t>
            </a:r>
            <a:r>
              <a:rPr lang="en-US" altLang="pt-BR" sz="3600" dirty="0">
                <a:solidFill>
                  <a:srgbClr val="CC339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8171140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7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203848" y="454773"/>
            <a:ext cx="2969083" cy="70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dirty="0" smtClean="0">
                <a:solidFill>
                  <a:schemeClr val="accent2"/>
                </a:solidFill>
              </a:rPr>
              <a:t>GABARITO</a:t>
            </a:r>
            <a:endParaRPr lang="en-US" altLang="pt-BR" dirty="0">
              <a:solidFill>
                <a:schemeClr val="accent2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862157" y="1680392"/>
            <a:ext cx="929742" cy="3786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2000" dirty="0" smtClean="0">
                <a:solidFill>
                  <a:schemeClr val="accent2"/>
                </a:solidFill>
              </a:rPr>
              <a:t>1) = d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2) = c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3) = b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4) = d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5) = e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6) = a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7) = d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8) = a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9) = b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10) = a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11) = d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12) = a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647970" y="1642337"/>
            <a:ext cx="1008289" cy="4094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2000" dirty="0" smtClean="0">
                <a:solidFill>
                  <a:schemeClr val="accent2"/>
                </a:solidFill>
              </a:rPr>
              <a:t>13) = d 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14) = a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15) = a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16) = b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17) = a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18) = b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19) = a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20) = c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21) = a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22) = b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23) = a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24) = a</a:t>
            </a:r>
          </a:p>
          <a:p>
            <a:r>
              <a:rPr lang="en-US" altLang="pt-BR" sz="2000" dirty="0" smtClean="0">
                <a:solidFill>
                  <a:schemeClr val="accent2"/>
                </a:solidFill>
              </a:rPr>
              <a:t>25) = b</a:t>
            </a:r>
          </a:p>
        </p:txBody>
      </p:sp>
    </p:spTree>
    <p:extLst>
      <p:ext uri="{BB962C8B-B14F-4D97-AF65-F5344CB8AC3E}">
        <p14:creationId xmlns:p14="http://schemas.microsoft.com/office/powerpoint/2010/main" val="307853191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4" grpId="0" autoUpdateAnimBg="0"/>
      <p:bldP spid="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965325" y="1004888"/>
            <a:ext cx="5522913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8800" b="0">
                <a:solidFill>
                  <a:srgbClr val="99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ATENÇÃO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519113" y="3306763"/>
            <a:ext cx="8224837" cy="1311275"/>
          </a:xfrm>
          <a:prstGeom prst="rect">
            <a:avLst/>
          </a:prstGeom>
          <a:solidFill>
            <a:srgbClr val="CC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b="0"/>
              <a:t>Cada 4 questões erradas ou não respon-</a:t>
            </a:r>
          </a:p>
          <a:p>
            <a:r>
              <a:rPr lang="en-US" altLang="pt-BR" b="0"/>
              <a:t>didas, anula uma questão certa..</a:t>
            </a:r>
            <a:r>
              <a:rPr lang="en-US" altLang="pt-BR" sz="3600" b="0"/>
              <a:t>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utoUpdateAnimBg="0"/>
      <p:bldP spid="819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747713" y="1219200"/>
            <a:ext cx="77851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r>
              <a:rPr lang="en-US" altLang="pt-BR" sz="5400">
                <a:solidFill>
                  <a:srgbClr val="009900"/>
                </a:solidFill>
              </a:rPr>
              <a:t>PODEMOS COMEÇAR?</a:t>
            </a:r>
          </a:p>
        </p:txBody>
      </p:sp>
      <p:graphicFrame>
        <p:nvGraphicFramePr>
          <p:cNvPr id="9219" name="Object 3"/>
          <p:cNvGraphicFramePr>
            <a:graphicFrameLocks/>
          </p:cNvGraphicFramePr>
          <p:nvPr/>
        </p:nvGraphicFramePr>
        <p:xfrm>
          <a:off x="2357438" y="2201863"/>
          <a:ext cx="4668837" cy="3894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ClipArt" r:id="rId5" imgW="3657240" imgH="3052440" progId="MS_ClipArt_Gallery.2">
                  <p:embed/>
                </p:oleObj>
              </mc:Choice>
              <mc:Fallback>
                <p:oleObj name="ClipArt" r:id="rId5" imgW="3657240" imgH="3052440" progId="MS_ClipArt_Gallery.2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7438" y="2201863"/>
                        <a:ext cx="4668837" cy="3894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69925" y="684213"/>
            <a:ext cx="8145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rgbClr val="993300"/>
                </a:solidFill>
              </a:rPr>
              <a:t>1 - Os FFs podem ser classificados como: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974725" y="1646238"/>
            <a:ext cx="7621254" cy="4032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200" dirty="0">
                <a:solidFill>
                  <a:srgbClr val="FF6633"/>
                </a:solidFill>
              </a:rPr>
              <a:t>a) </a:t>
            </a:r>
            <a:r>
              <a:rPr lang="en-US" altLang="pt-BR" sz="3200" dirty="0" err="1">
                <a:solidFill>
                  <a:srgbClr val="FF6633"/>
                </a:solidFill>
              </a:rPr>
              <a:t>dispositivos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combinacionais</a:t>
            </a:r>
            <a:endParaRPr lang="en-US" altLang="pt-BR" sz="3200" dirty="0">
              <a:solidFill>
                <a:srgbClr val="FF6633"/>
              </a:solidFill>
            </a:endParaRPr>
          </a:p>
          <a:p>
            <a:r>
              <a:rPr lang="en-US" altLang="pt-BR" sz="3200" dirty="0">
                <a:solidFill>
                  <a:srgbClr val="FF6633"/>
                </a:solidFill>
              </a:rPr>
              <a:t>b) </a:t>
            </a:r>
            <a:r>
              <a:rPr lang="en-US" altLang="pt-BR" sz="3200" dirty="0" err="1">
                <a:solidFill>
                  <a:srgbClr val="FF6633"/>
                </a:solidFill>
              </a:rPr>
              <a:t>dispositivos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disparados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por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borda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nega</a:t>
            </a:r>
            <a:r>
              <a:rPr lang="en-US" altLang="pt-BR" sz="3200" dirty="0">
                <a:solidFill>
                  <a:srgbClr val="FF6633"/>
                </a:solidFill>
              </a:rPr>
              <a:t>-</a:t>
            </a:r>
          </a:p>
          <a:p>
            <a:r>
              <a:rPr lang="en-US" altLang="pt-BR" sz="3200" dirty="0" err="1">
                <a:solidFill>
                  <a:srgbClr val="FF6633"/>
                </a:solidFill>
              </a:rPr>
              <a:t>tiva</a:t>
            </a:r>
            <a:r>
              <a:rPr lang="en-US" altLang="pt-BR" sz="3200" dirty="0">
                <a:solidFill>
                  <a:srgbClr val="FF6633"/>
                </a:solidFill>
              </a:rPr>
              <a:t> do </a:t>
            </a:r>
            <a:r>
              <a:rPr lang="en-US" altLang="pt-BR" sz="3200" dirty="0" err="1">
                <a:solidFill>
                  <a:srgbClr val="FF6633"/>
                </a:solidFill>
              </a:rPr>
              <a:t>pulso</a:t>
            </a:r>
            <a:r>
              <a:rPr lang="en-US" altLang="pt-BR" sz="3200" dirty="0">
                <a:solidFill>
                  <a:srgbClr val="FF6633"/>
                </a:solidFill>
              </a:rPr>
              <a:t> de clock</a:t>
            </a:r>
          </a:p>
          <a:p>
            <a:r>
              <a:rPr lang="en-US" altLang="pt-BR" sz="3200" dirty="0">
                <a:solidFill>
                  <a:srgbClr val="FF6633"/>
                </a:solidFill>
              </a:rPr>
              <a:t>c) </a:t>
            </a:r>
            <a:r>
              <a:rPr lang="en-US" altLang="pt-BR" sz="3200" dirty="0" err="1">
                <a:solidFill>
                  <a:srgbClr val="FF6633"/>
                </a:solidFill>
              </a:rPr>
              <a:t>dispositivos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disparados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por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borda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posi</a:t>
            </a:r>
            <a:r>
              <a:rPr lang="en-US" altLang="pt-BR" sz="3200" dirty="0">
                <a:solidFill>
                  <a:srgbClr val="FF6633"/>
                </a:solidFill>
              </a:rPr>
              <a:t>-</a:t>
            </a:r>
          </a:p>
          <a:p>
            <a:r>
              <a:rPr lang="en-US" altLang="pt-BR" sz="3200" dirty="0" err="1">
                <a:solidFill>
                  <a:srgbClr val="FF6633"/>
                </a:solidFill>
              </a:rPr>
              <a:t>tiva</a:t>
            </a:r>
            <a:r>
              <a:rPr lang="en-US" altLang="pt-BR" sz="3200" dirty="0">
                <a:solidFill>
                  <a:srgbClr val="FF6633"/>
                </a:solidFill>
              </a:rPr>
              <a:t> do </a:t>
            </a:r>
            <a:r>
              <a:rPr lang="en-US" altLang="pt-BR" sz="3200" dirty="0" err="1">
                <a:solidFill>
                  <a:srgbClr val="FF6633"/>
                </a:solidFill>
              </a:rPr>
              <a:t>pulso</a:t>
            </a:r>
            <a:r>
              <a:rPr lang="en-US" altLang="pt-BR" sz="3200" dirty="0">
                <a:solidFill>
                  <a:srgbClr val="FF6633"/>
                </a:solidFill>
              </a:rPr>
              <a:t> de clock</a:t>
            </a:r>
          </a:p>
          <a:p>
            <a:r>
              <a:rPr lang="en-US" altLang="pt-BR" sz="3200" dirty="0">
                <a:solidFill>
                  <a:srgbClr val="FF6633"/>
                </a:solidFill>
              </a:rPr>
              <a:t>d) </a:t>
            </a:r>
            <a:r>
              <a:rPr lang="en-US" altLang="pt-BR" sz="3200" dirty="0" err="1">
                <a:solidFill>
                  <a:srgbClr val="FF6633"/>
                </a:solidFill>
              </a:rPr>
              <a:t>dispositivos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disparados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por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borda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posi</a:t>
            </a:r>
            <a:r>
              <a:rPr lang="en-US" altLang="pt-BR" sz="3200" dirty="0">
                <a:solidFill>
                  <a:srgbClr val="FF6633"/>
                </a:solidFill>
              </a:rPr>
              <a:t>-</a:t>
            </a:r>
          </a:p>
          <a:p>
            <a:r>
              <a:rPr lang="en-US" altLang="pt-BR" sz="3200" dirty="0" err="1">
                <a:solidFill>
                  <a:srgbClr val="FF6633"/>
                </a:solidFill>
              </a:rPr>
              <a:t>tiva</a:t>
            </a:r>
            <a:r>
              <a:rPr lang="en-US" altLang="pt-BR" sz="3200" dirty="0">
                <a:solidFill>
                  <a:srgbClr val="FF6633"/>
                </a:solidFill>
              </a:rPr>
              <a:t> </a:t>
            </a:r>
            <a:r>
              <a:rPr lang="en-US" altLang="pt-BR" sz="3200" dirty="0" err="1" smtClean="0">
                <a:solidFill>
                  <a:srgbClr val="FF6633"/>
                </a:solidFill>
              </a:rPr>
              <a:t>ou</a:t>
            </a:r>
            <a:r>
              <a:rPr lang="en-US" altLang="pt-BR" sz="3200" dirty="0" smtClean="0">
                <a:solidFill>
                  <a:srgbClr val="FF6633"/>
                </a:solidFill>
              </a:rPr>
              <a:t> </a:t>
            </a:r>
            <a:r>
              <a:rPr lang="en-US" altLang="pt-BR" sz="3200" dirty="0" err="1">
                <a:solidFill>
                  <a:srgbClr val="FF6633"/>
                </a:solidFill>
              </a:rPr>
              <a:t>negativa</a:t>
            </a:r>
            <a:r>
              <a:rPr lang="en-US" altLang="pt-BR" sz="3200" dirty="0">
                <a:solidFill>
                  <a:srgbClr val="FF6633"/>
                </a:solidFill>
              </a:rPr>
              <a:t> do </a:t>
            </a:r>
            <a:r>
              <a:rPr lang="en-US" altLang="pt-BR" sz="3200" dirty="0" err="1">
                <a:solidFill>
                  <a:srgbClr val="FF6633"/>
                </a:solidFill>
              </a:rPr>
              <a:t>pulso</a:t>
            </a:r>
            <a:r>
              <a:rPr lang="en-US" altLang="pt-BR" sz="3200" dirty="0">
                <a:solidFill>
                  <a:srgbClr val="FF6633"/>
                </a:solidFill>
              </a:rPr>
              <a:t> de clock</a:t>
            </a:r>
          </a:p>
          <a:p>
            <a:r>
              <a:rPr lang="en-US" altLang="pt-BR" sz="3200" dirty="0">
                <a:solidFill>
                  <a:srgbClr val="FF6633"/>
                </a:solidFill>
              </a:rPr>
              <a:t>e) </a:t>
            </a:r>
            <a:r>
              <a:rPr lang="en-US" altLang="pt-BR" sz="3200" dirty="0" err="1">
                <a:solidFill>
                  <a:srgbClr val="FF6633"/>
                </a:solidFill>
              </a:rPr>
              <a:t>n.r.a</a:t>
            </a:r>
            <a:r>
              <a:rPr lang="en-US" altLang="pt-BR" sz="3200" dirty="0">
                <a:solidFill>
                  <a:srgbClr val="FF6633"/>
                </a:solidFill>
              </a:rPr>
              <a:t>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 autoUpdateAnimBg="0"/>
      <p:bldP spid="1024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41325" y="760413"/>
            <a:ext cx="84248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rgbClr val="FF3300"/>
                </a:solidFill>
              </a:rPr>
              <a:t>2 - O FF-JK Mestre/Escravo é um disposi-</a:t>
            </a:r>
          </a:p>
          <a:p>
            <a:r>
              <a:rPr lang="en-US" altLang="pt-BR" sz="3600">
                <a:solidFill>
                  <a:srgbClr val="FF3300"/>
                </a:solidFill>
              </a:rPr>
              <a:t>tivo disparado por</a:t>
            </a:r>
            <a:r>
              <a:rPr lang="en-US" altLang="pt-BR" sz="3600" b="0">
                <a:solidFill>
                  <a:srgbClr val="FF3300"/>
                </a:solidFill>
              </a:rPr>
              <a:t>: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431925" y="2436813"/>
            <a:ext cx="61531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chemeClr val="accent2"/>
                </a:solidFill>
              </a:rPr>
              <a:t>a) somente por borda positiva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b) somente por borda negativa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c) por pulsos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d) não necessitam de disparo</a:t>
            </a:r>
          </a:p>
          <a:p>
            <a:r>
              <a:rPr lang="en-US" altLang="pt-BR" sz="3600">
                <a:solidFill>
                  <a:schemeClr val="accent2"/>
                </a:solidFill>
              </a:rPr>
              <a:t>e) n.r.a.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build="p" autoUpdateAnimBg="0" rev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22325" y="487363"/>
            <a:ext cx="7296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>
                <a:solidFill>
                  <a:srgbClr val="FF3300"/>
                </a:solidFill>
              </a:rPr>
              <a:t>3 - VERDADEIRO OU FALSO?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66713" y="2589213"/>
            <a:ext cx="8313737" cy="11906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 i="1">
                <a:solidFill>
                  <a:srgbClr val="996600"/>
                </a:solidFill>
              </a:rPr>
              <a:t>UM FLIP-FLOP JK-MESTRE/ESCRAVO</a:t>
            </a:r>
          </a:p>
          <a:p>
            <a:r>
              <a:rPr lang="en-US" altLang="pt-BR" sz="3600" i="1">
                <a:solidFill>
                  <a:srgbClr val="996600"/>
                </a:solidFill>
              </a:rPr>
              <a:t>NUNCA OPERA NO MODO </a:t>
            </a:r>
            <a:r>
              <a:rPr lang="en-US" altLang="pt-BR" sz="3600" i="1">
                <a:solidFill>
                  <a:schemeClr val="accent2"/>
                </a:solidFill>
              </a:rPr>
              <a:t>TOGGLE</a:t>
            </a:r>
            <a:r>
              <a:rPr lang="en-US" altLang="pt-BR" sz="3600" i="1">
                <a:solidFill>
                  <a:srgbClr val="996600"/>
                </a:solidFill>
              </a:rPr>
              <a:t>...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803525" y="4265613"/>
            <a:ext cx="2813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rgbClr val="FF9933"/>
                </a:solidFill>
              </a:rPr>
              <a:t>a) verdadeiro</a:t>
            </a:r>
          </a:p>
          <a:p>
            <a:r>
              <a:rPr lang="en-US" altLang="pt-BR" sz="3600">
                <a:solidFill>
                  <a:srgbClr val="FF9933"/>
                </a:solidFill>
              </a:rPr>
              <a:t>b) falso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 autoUpdateAnimBg="0"/>
      <p:bldP spid="12291" grpId="0" build="p" autoUpdateAnimBg="0"/>
      <p:bldP spid="1229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93725" y="684213"/>
            <a:ext cx="76898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600">
                <a:solidFill>
                  <a:srgbClr val="336600"/>
                </a:solidFill>
              </a:rPr>
              <a:t>4 - Os circuitos lógicos combinacionais</a:t>
            </a:r>
          </a:p>
          <a:p>
            <a:r>
              <a:rPr lang="en-US" altLang="pt-BR" sz="3600">
                <a:solidFill>
                  <a:srgbClr val="336600"/>
                </a:solidFill>
              </a:rPr>
              <a:t>operam: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974725" y="2179638"/>
            <a:ext cx="6869113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altLang="pt-BR" sz="3200" dirty="0">
                <a:solidFill>
                  <a:srgbClr val="FF3300"/>
                </a:solidFill>
              </a:rPr>
              <a:t>a) de </a:t>
            </a:r>
            <a:r>
              <a:rPr lang="en-US" altLang="pt-BR" sz="3200" dirty="0" err="1">
                <a:solidFill>
                  <a:srgbClr val="FF3300"/>
                </a:solidFill>
              </a:rPr>
              <a:t>maneira</a:t>
            </a:r>
            <a:r>
              <a:rPr lang="en-US" altLang="pt-BR" sz="3200" dirty="0">
                <a:solidFill>
                  <a:srgbClr val="FF3300"/>
                </a:solidFill>
              </a:rPr>
              <a:t> </a:t>
            </a:r>
            <a:r>
              <a:rPr lang="en-US" altLang="pt-BR" sz="3200" dirty="0" err="1">
                <a:solidFill>
                  <a:srgbClr val="FF3300"/>
                </a:solidFill>
              </a:rPr>
              <a:t>síncrona</a:t>
            </a:r>
            <a:endParaRPr lang="en-US" altLang="pt-BR" sz="3200" dirty="0">
              <a:solidFill>
                <a:srgbClr val="FF3300"/>
              </a:solidFill>
            </a:endParaRPr>
          </a:p>
          <a:p>
            <a:r>
              <a:rPr lang="en-US" altLang="pt-BR" sz="3200" dirty="0">
                <a:solidFill>
                  <a:srgbClr val="FF3300"/>
                </a:solidFill>
              </a:rPr>
              <a:t>b) de </a:t>
            </a:r>
            <a:r>
              <a:rPr lang="en-US" altLang="pt-BR" sz="3200" dirty="0" err="1">
                <a:solidFill>
                  <a:srgbClr val="FF3300"/>
                </a:solidFill>
              </a:rPr>
              <a:t>maneira</a:t>
            </a:r>
            <a:r>
              <a:rPr lang="en-US" altLang="pt-BR" sz="3200" dirty="0">
                <a:solidFill>
                  <a:srgbClr val="FF3300"/>
                </a:solidFill>
              </a:rPr>
              <a:t> </a:t>
            </a:r>
            <a:r>
              <a:rPr lang="en-US" altLang="pt-BR" sz="3200" dirty="0" err="1">
                <a:solidFill>
                  <a:srgbClr val="FF3300"/>
                </a:solidFill>
              </a:rPr>
              <a:t>assíncrona</a:t>
            </a:r>
            <a:endParaRPr lang="en-US" altLang="pt-BR" sz="3200" dirty="0">
              <a:solidFill>
                <a:srgbClr val="FF3300"/>
              </a:solidFill>
            </a:endParaRPr>
          </a:p>
          <a:p>
            <a:r>
              <a:rPr lang="en-US" altLang="pt-BR" sz="3200" dirty="0">
                <a:solidFill>
                  <a:srgbClr val="FF3300"/>
                </a:solidFill>
              </a:rPr>
              <a:t>c) das </a:t>
            </a:r>
            <a:r>
              <a:rPr lang="en-US" altLang="pt-BR" sz="3200" dirty="0" err="1">
                <a:solidFill>
                  <a:srgbClr val="FF3300"/>
                </a:solidFill>
              </a:rPr>
              <a:t>duas</a:t>
            </a:r>
            <a:r>
              <a:rPr lang="en-US" altLang="pt-BR" sz="3200" dirty="0">
                <a:solidFill>
                  <a:srgbClr val="FF3300"/>
                </a:solidFill>
              </a:rPr>
              <a:t> </a:t>
            </a:r>
            <a:r>
              <a:rPr lang="en-US" altLang="pt-BR" sz="3200" dirty="0" err="1">
                <a:solidFill>
                  <a:srgbClr val="FF3300"/>
                </a:solidFill>
              </a:rPr>
              <a:t>maneiras</a:t>
            </a:r>
            <a:endParaRPr lang="en-US" altLang="pt-BR" sz="3200" dirty="0">
              <a:solidFill>
                <a:srgbClr val="FF3300"/>
              </a:solidFill>
            </a:endParaRPr>
          </a:p>
          <a:p>
            <a:r>
              <a:rPr lang="en-US" altLang="pt-BR" sz="3200" dirty="0">
                <a:solidFill>
                  <a:srgbClr val="FF3300"/>
                </a:solidFill>
              </a:rPr>
              <a:t>d) </a:t>
            </a:r>
            <a:r>
              <a:rPr lang="en-US" altLang="pt-BR" sz="3200" dirty="0" err="1">
                <a:solidFill>
                  <a:srgbClr val="FF3300"/>
                </a:solidFill>
              </a:rPr>
              <a:t>não</a:t>
            </a:r>
            <a:r>
              <a:rPr lang="en-US" altLang="pt-BR" sz="3200" dirty="0">
                <a:solidFill>
                  <a:srgbClr val="FF3300"/>
                </a:solidFill>
              </a:rPr>
              <a:t> </a:t>
            </a:r>
            <a:r>
              <a:rPr lang="en-US" altLang="pt-BR" sz="3200" dirty="0" err="1">
                <a:solidFill>
                  <a:srgbClr val="FF3300"/>
                </a:solidFill>
              </a:rPr>
              <a:t>operam</a:t>
            </a:r>
            <a:r>
              <a:rPr lang="en-US" altLang="pt-BR" sz="3200" dirty="0">
                <a:solidFill>
                  <a:srgbClr val="FF3300"/>
                </a:solidFill>
              </a:rPr>
              <a:t> com </a:t>
            </a:r>
            <a:r>
              <a:rPr lang="en-US" altLang="pt-BR" sz="3200" dirty="0" err="1">
                <a:solidFill>
                  <a:srgbClr val="FF3300"/>
                </a:solidFill>
              </a:rPr>
              <a:t>nenhuma</a:t>
            </a:r>
            <a:r>
              <a:rPr lang="en-US" altLang="pt-BR" sz="3200" dirty="0">
                <a:solidFill>
                  <a:srgbClr val="FF3300"/>
                </a:solidFill>
              </a:rPr>
              <a:t> das </a:t>
            </a:r>
            <a:r>
              <a:rPr lang="en-US" altLang="pt-BR" sz="3200" dirty="0" err="1">
                <a:solidFill>
                  <a:srgbClr val="FF3300"/>
                </a:solidFill>
              </a:rPr>
              <a:t>duas</a:t>
            </a:r>
            <a:endParaRPr lang="en-US" altLang="pt-BR" sz="3200" dirty="0">
              <a:solidFill>
                <a:srgbClr val="FF3300"/>
              </a:solidFill>
            </a:endParaRPr>
          </a:p>
          <a:p>
            <a:r>
              <a:rPr lang="en-US" altLang="pt-BR" sz="3200" dirty="0" err="1">
                <a:solidFill>
                  <a:srgbClr val="FF3300"/>
                </a:solidFill>
              </a:rPr>
              <a:t>maneiras</a:t>
            </a:r>
            <a:r>
              <a:rPr lang="en-US" altLang="pt-BR" sz="3200" dirty="0">
                <a:solidFill>
                  <a:srgbClr val="FF3300"/>
                </a:solidFill>
              </a:rPr>
              <a:t> </a:t>
            </a:r>
            <a:r>
              <a:rPr lang="en-US" altLang="pt-BR" sz="3200" dirty="0" err="1">
                <a:solidFill>
                  <a:srgbClr val="FF3300"/>
                </a:solidFill>
              </a:rPr>
              <a:t>citadas</a:t>
            </a:r>
            <a:r>
              <a:rPr lang="en-US" altLang="pt-BR" sz="3200" dirty="0">
                <a:solidFill>
                  <a:srgbClr val="FF3300"/>
                </a:solidFill>
              </a:rPr>
              <a:t> </a:t>
            </a:r>
            <a:r>
              <a:rPr lang="en-US" altLang="pt-BR" sz="3200" dirty="0" err="1">
                <a:solidFill>
                  <a:srgbClr val="FF3300"/>
                </a:solidFill>
              </a:rPr>
              <a:t>em</a:t>
            </a:r>
            <a:r>
              <a:rPr lang="en-US" altLang="pt-BR" sz="3200" dirty="0">
                <a:solidFill>
                  <a:srgbClr val="FF3300"/>
                </a:solidFill>
              </a:rPr>
              <a:t> “a” e </a:t>
            </a:r>
            <a:r>
              <a:rPr lang="en-US" altLang="pt-BR" sz="3200" dirty="0" err="1">
                <a:solidFill>
                  <a:srgbClr val="FF3300"/>
                </a:solidFill>
              </a:rPr>
              <a:t>em</a:t>
            </a:r>
            <a:r>
              <a:rPr lang="en-US" altLang="pt-BR" sz="3200" dirty="0">
                <a:solidFill>
                  <a:srgbClr val="FF3300"/>
                </a:solidFill>
              </a:rPr>
              <a:t> “b”</a:t>
            </a:r>
          </a:p>
          <a:p>
            <a:r>
              <a:rPr lang="en-US" altLang="pt-BR" sz="3200" dirty="0">
                <a:solidFill>
                  <a:srgbClr val="FF3300"/>
                </a:solidFill>
              </a:rPr>
              <a:t>e) </a:t>
            </a:r>
            <a:r>
              <a:rPr lang="en-US" altLang="pt-BR" sz="3200" dirty="0" err="1">
                <a:solidFill>
                  <a:srgbClr val="FF3300"/>
                </a:solidFill>
              </a:rPr>
              <a:t>n.r.a</a:t>
            </a:r>
            <a:endParaRPr lang="en-US" altLang="pt-BR" sz="32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utoUpdateAnimBg="0"/>
      <p:bldP spid="13315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pt-BR" sz="4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pt-BR" sz="4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1084</Words>
  <Application>Microsoft Office PowerPoint</Application>
  <PresentationFormat>Apresentação na tela (4:3)</PresentationFormat>
  <Paragraphs>256</Paragraphs>
  <Slides>33</Slides>
  <Notes>33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5" baseType="lpstr">
      <vt:lpstr>Default Design</vt:lpstr>
      <vt:lpstr>ClipArt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EDGAR ZUIM</dc:creator>
  <cp:lastModifiedBy>Edgar Zuim</cp:lastModifiedBy>
  <cp:revision>24</cp:revision>
  <dcterms:created xsi:type="dcterms:W3CDTF">1996-09-24T20:21:20Z</dcterms:created>
  <dcterms:modified xsi:type="dcterms:W3CDTF">2015-12-24T12:40:47Z</dcterms:modified>
</cp:coreProperties>
</file>