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4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66"/>
    <a:srgbClr val="663300"/>
    <a:srgbClr val="FF33CC"/>
    <a:srgbClr val="66FF33"/>
    <a:srgbClr val="9900CC"/>
    <a:srgbClr val="33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pt-B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pt-BR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altLang="pt-BR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3230B43-048D-44EA-857D-8F8ACCA791F8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954137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800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84596-27F2-419E-B625-CABFF202C4AF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33869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50578-2A6A-4886-85EA-310D131573E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22962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5DA64-2982-4FF5-98F0-80F4DBAEF2D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15432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clip-art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lip-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52403E-F0FB-48AE-8C88-D5DA9463A9AE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56378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55F25-B6A3-4891-AB5B-CFD577A7ADB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06993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663B9-6283-471C-855F-27A24AEDCF63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3824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82AF7-7641-4789-A46B-E017FCA0C93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06480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C0E6D-AF15-47E2-8407-36E4D1417798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41411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3C702-C3C9-42C4-B26F-C9AF0F91969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16644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9B822-F81C-4980-AFDD-5F4CAC56C66A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87405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135B6-2B20-46F1-B612-3C61A7563E2D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39160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18DD5-9E38-4B94-A2B5-8D1A4F04F0D1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15986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 smtClean="0"/>
              <a:t>Click to edit Master text styles</a:t>
            </a:r>
          </a:p>
          <a:p>
            <a:pPr lvl="1"/>
            <a:r>
              <a:rPr lang="en-US" altLang="pt-BR" smtClean="0"/>
              <a:t>Second level</a:t>
            </a:r>
          </a:p>
          <a:p>
            <a:pPr lvl="2"/>
            <a:r>
              <a:rPr lang="en-US" altLang="pt-BR" smtClean="0"/>
              <a:t>Third level</a:t>
            </a:r>
          </a:p>
          <a:p>
            <a:pPr lvl="3"/>
            <a:r>
              <a:rPr lang="en-US" altLang="pt-BR" smtClean="0"/>
              <a:t>Fourth level</a:t>
            </a:r>
          </a:p>
          <a:p>
            <a:pPr lvl="4"/>
            <a:r>
              <a:rPr lang="en-US" altLang="pt-B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 b="0">
                <a:effectLst/>
              </a:defRPr>
            </a:lvl1pPr>
          </a:lstStyle>
          <a:p>
            <a:endParaRPr lang="en-US" alt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 b="0">
                <a:effectLst/>
              </a:defRPr>
            </a:lvl1pPr>
          </a:lstStyle>
          <a:p>
            <a:endParaRPr lang="en-US" alt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 b="0">
                <a:effectLst/>
              </a:defRPr>
            </a:lvl1pPr>
          </a:lstStyle>
          <a:p>
            <a:fld id="{8ACC3D9C-C16A-4BE5-9F6F-E06B050F20DE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audio" Target="../media/audio1.wav"/><Relationship Id="rId4" Type="http://schemas.openxmlformats.org/officeDocument/2006/relationships/audio" Target="../media/audio4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1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audio" Target="../media/audio1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4.xml"/><Relationship Id="rId7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audio" Target="../media/audio13.wav"/><Relationship Id="rId5" Type="http://schemas.openxmlformats.org/officeDocument/2006/relationships/audio" Target="../media/audio12.wav"/><Relationship Id="rId4" Type="http://schemas.openxmlformats.org/officeDocument/2006/relationships/audio" Target="../media/audio3.wav"/><Relationship Id="rId9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0.wav"/><Relationship Id="rId4" Type="http://schemas.openxmlformats.org/officeDocument/2006/relationships/audio" Target="../media/audio5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audio" Target="../media/audio3.wav"/><Relationship Id="rId4" Type="http://schemas.openxmlformats.org/officeDocument/2006/relationships/audio" Target="../media/audio5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audio" Target="../media/audio7.wav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1.xml"/><Relationship Id="rId7" Type="http://schemas.openxmlformats.org/officeDocument/2006/relationships/audio" Target="../media/audio6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audio" Target="../media/audio5.wav"/><Relationship Id="rId5" Type="http://schemas.openxmlformats.org/officeDocument/2006/relationships/audio" Target="../media/audio10.wav"/><Relationship Id="rId4" Type="http://schemas.openxmlformats.org/officeDocument/2006/relationships/audio" Target="../media/audio4.wav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audio" Target="../media/audio5.wav"/><Relationship Id="rId5" Type="http://schemas.openxmlformats.org/officeDocument/2006/relationships/audio" Target="../media/audio1.wav"/><Relationship Id="rId4" Type="http://schemas.openxmlformats.org/officeDocument/2006/relationships/audio" Target="../media/audio4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23.xml"/><Relationship Id="rId7" Type="http://schemas.openxmlformats.org/officeDocument/2006/relationships/audio" Target="../media/audio12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audio" Target="../media/audio10.wav"/><Relationship Id="rId5" Type="http://schemas.openxmlformats.org/officeDocument/2006/relationships/audio" Target="../media/audio1.wav"/><Relationship Id="rId4" Type="http://schemas.openxmlformats.org/officeDocument/2006/relationships/audio" Target="../media/audio5.wav"/><Relationship Id="rId9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4.xml"/><Relationship Id="rId7" Type="http://schemas.openxmlformats.org/officeDocument/2006/relationships/audio" Target="../media/audio10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audio" Target="../media/audio2.wav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9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7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6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5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5.xml"/><Relationship Id="rId7" Type="http://schemas.openxmlformats.org/officeDocument/2006/relationships/audio" Target="../media/audio5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audio" Target="../media/audio3.wav"/><Relationship Id="rId5" Type="http://schemas.openxmlformats.org/officeDocument/2006/relationships/audio" Target="../media/audio7.wav"/><Relationship Id="rId4" Type="http://schemas.openxmlformats.org/officeDocument/2006/relationships/audio" Target="../media/audio4.wav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3.wav"/><Relationship Id="rId4" Type="http://schemas.openxmlformats.org/officeDocument/2006/relationships/audio" Target="../media/audio5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audio" Target="../media/audio9.wav"/><Relationship Id="rId5" Type="http://schemas.openxmlformats.org/officeDocument/2006/relationships/audio" Target="../media/audio8.wav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audio" Target="../media/audio8.wav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4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AVALIAÇÃO DE ELETRÔNICA GERAL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47864" y="2514600"/>
            <a:ext cx="2736304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3600" dirty="0" smtClean="0">
                <a:solidFill>
                  <a:srgbClr val="FF0033"/>
                </a:solidFill>
                <a:effectLst/>
              </a:rPr>
              <a:t>MÓDULO I</a:t>
            </a:r>
            <a:endParaRPr lang="en-US" altLang="pt-BR" sz="3600" dirty="0">
              <a:solidFill>
                <a:srgbClr val="FF0033"/>
              </a:solidFill>
              <a:effectLst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660525" y="4532313"/>
            <a:ext cx="59118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6600">
                <a:solidFill>
                  <a:srgbClr val="669900"/>
                </a:solidFill>
                <a:effectLst/>
              </a:rPr>
              <a:t>PROF. EDGAR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25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0"/>
      <p:bldP spid="3076" grpId="0" build="p" autoUpdateAnimBg="0" rev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FF6633"/>
                </a:solidFill>
              </a:rPr>
              <a:t>FALSO / VERDADEIRO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66713" y="2208213"/>
            <a:ext cx="82073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6633"/>
                </a:solidFill>
                <a:effectLst/>
              </a:rPr>
              <a:t> 8 - A corrente intrínseca é inversamente </a:t>
            </a:r>
          </a:p>
          <a:p>
            <a:r>
              <a:rPr lang="en-US" altLang="pt-BR" sz="3600">
                <a:solidFill>
                  <a:srgbClr val="006633"/>
                </a:solidFill>
                <a:effectLst/>
              </a:rPr>
              <a:t> proporcional  à temperatura...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413125" y="3687763"/>
            <a:ext cx="3133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 falso</a:t>
            </a:r>
          </a:p>
          <a:p>
            <a:r>
              <a:rPr lang="en-US" altLang="pt-BR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 verdadeiro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75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575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  <p:bldP spid="16387" grpId="0" build="p" autoUpdateAnimBg="0" advAuto="0"/>
      <p:bldP spid="16388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270125" y="2011363"/>
            <a:ext cx="45862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6000">
                <a:solidFill>
                  <a:srgbClr val="FF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CUIDADO</a:t>
            </a:r>
            <a:r>
              <a:rPr lang="en-US" altLang="pt-B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!!!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127125" y="746125"/>
            <a:ext cx="1549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918325" y="822325"/>
            <a:ext cx="898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128713" y="3671888"/>
            <a:ext cx="701357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88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</a:rPr>
              <a:t>PEGADINHAS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 advAuto="0"/>
      <p:bldP spid="17412" grpId="0" autoUpdateAnimBg="0"/>
      <p:bldP spid="17413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006633"/>
                </a:solidFill>
              </a:rPr>
              <a:t>9- A corrente eletrônica em um cristal intrínseco deve-se a: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22325" y="2179638"/>
            <a:ext cx="7621588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00FF"/>
                </a:solidFill>
                <a:effectLst/>
              </a:rPr>
              <a:t>a) quebra de ligações covalentes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b) aumento da temperatura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c) não há corrente eletrônica em um cristal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intrínseco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d) temperaturas extremamente baixas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e)n.r.a.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ichochet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10 - A figura abaixo mostra:</a:t>
            </a:r>
          </a:p>
        </p:txBody>
      </p:sp>
      <p:graphicFrame>
        <p:nvGraphicFramePr>
          <p:cNvPr id="19459" name="Object 3"/>
          <p:cNvGraphicFramePr>
            <a:graphicFrameLocks/>
          </p:cNvGraphicFramePr>
          <p:nvPr>
            <p:ph type="clipArt" sz="half" idx="1"/>
          </p:nvPr>
        </p:nvGraphicFramePr>
        <p:xfrm>
          <a:off x="304800" y="2146300"/>
          <a:ext cx="4095750" cy="265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Bitmap Image" r:id="rId7" imgW="1895256" imgH="1228531" progId="Paint.Picture">
                  <p:embed/>
                </p:oleObj>
              </mc:Choice>
              <mc:Fallback>
                <p:oleObj name="Bitmap Image" r:id="rId7" imgW="1895256" imgH="1228531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46300"/>
                        <a:ext cx="4095750" cy="265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343400" cy="4114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a) movimento de corrente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num cristal intrínseco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b) movimento de corrente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num cristal extrínseco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c) movimento de corrente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num cristal P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d) movimento de corrente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num cristal N</a:t>
            </a:r>
          </a:p>
          <a:p>
            <a:pPr>
              <a:buFontTx/>
              <a:buNone/>
            </a:pPr>
            <a:r>
              <a:rPr lang="en-US" altLang="pt-BR" sz="2800" b="1">
                <a:solidFill>
                  <a:srgbClr val="990000"/>
                </a:solidFill>
              </a:rPr>
              <a:t>e) n.r.a.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utoUpdateAnimBg="0"/>
      <p:bldP spid="1946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4800" b="1">
                <a:solidFill>
                  <a:srgbClr val="FF0066"/>
                </a:solidFill>
              </a:rPr>
              <a:t>FALSO </a:t>
            </a:r>
            <a:r>
              <a:rPr lang="en-US" altLang="pt-BR" sz="4800" b="1"/>
              <a:t>/ </a:t>
            </a:r>
            <a:r>
              <a:rPr lang="en-US" altLang="pt-BR" sz="4800" b="1">
                <a:solidFill>
                  <a:schemeClr val="accent2"/>
                </a:solidFill>
              </a:rPr>
              <a:t>VERDADEIRO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03325" y="1570038"/>
            <a:ext cx="6967538" cy="106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11 - Em um cristal intrínseco o número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de elétrons e lacunas está equilibrado...</a:t>
            </a:r>
          </a:p>
        </p:txBody>
      </p:sp>
      <p:graphicFrame>
        <p:nvGraphicFramePr>
          <p:cNvPr id="20484" name="Object 4"/>
          <p:cNvGraphicFramePr>
            <a:graphicFrameLocks/>
          </p:cNvGraphicFramePr>
          <p:nvPr/>
        </p:nvGraphicFramePr>
        <p:xfrm>
          <a:off x="2814638" y="2743200"/>
          <a:ext cx="3814762" cy="377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ClipArt" r:id="rId8" imgW="3657240" imgH="3620880" progId="MS_ClipArt_Gallery.2">
                  <p:embed/>
                </p:oleObj>
              </mc:Choice>
              <mc:Fallback>
                <p:oleObj name="ClipArt" r:id="rId8" imgW="3657240" imgH="36208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638" y="2743200"/>
                        <a:ext cx="3814762" cy="377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641725" y="3856038"/>
            <a:ext cx="254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 falso</a:t>
            </a:r>
          </a:p>
          <a:p>
            <a:r>
              <a:rPr lang="en-US" altLang="pt-BR" sz="32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b) verdadeiro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autoUpdateAnimBg="0"/>
      <p:bldP spid="20483" grpId="0" build="p" autoUpdateAnimBg="0" advAuto="0"/>
      <p:bldP spid="20485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6600CC"/>
                </a:solidFill>
              </a:rPr>
              <a:t>12 - Nos cristais extrínsecos, prevalece: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50925" y="1646238"/>
            <a:ext cx="6742113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a) os portadores minoritários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b) a portadores de corrente intrínseca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c) os portadores tipo N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d) os portadores tipo P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e) n.r.a.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17525" y="4403725"/>
            <a:ext cx="81946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 b="0">
                <a:solidFill>
                  <a:srgbClr val="FF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Wingdings" pitchFamily="2" charset="2"/>
              </a:rPr>
              <a:t>LLLLLLLLLLLLLLLLL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7" grpId="0" autoUpdateAnimBg="0"/>
      <p:bldP spid="21508" grpId="0" build="p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FF0066"/>
                </a:solidFill>
              </a:rPr>
              <a:t>FALSO / VERDADEIRO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17525" y="1951038"/>
            <a:ext cx="788352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13 - A CORRENTE DE FUGA ORIGINA-</a:t>
            </a:r>
          </a:p>
          <a:p>
            <a:r>
              <a:rPr lang="en-US" altLang="pt-BR" sz="32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 DA QUEBRA DE LIGAÇÕES COVA-</a:t>
            </a:r>
          </a:p>
          <a:p>
            <a:r>
              <a:rPr lang="en-US" altLang="pt-BR" sz="32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LENTES EM UMA JUNÇÃO </a:t>
            </a:r>
            <a:r>
              <a:rPr lang="en-US" altLang="pt-BR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PN</a:t>
            </a:r>
            <a:r>
              <a:rPr lang="en-US" altLang="pt-BR" sz="32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DEVIDO</a:t>
            </a:r>
          </a:p>
          <a:p>
            <a:r>
              <a:rPr lang="en-US" altLang="pt-BR" sz="320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AO AUMENTO DA TEMPERATURA...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431925" y="4389438"/>
            <a:ext cx="54244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990000"/>
                </a:solidFill>
                <a:effectLst/>
              </a:rPr>
              <a:t>=======&gt; A) FALSO</a:t>
            </a:r>
          </a:p>
          <a:p>
            <a:r>
              <a:rPr lang="en-US" altLang="pt-BR" sz="3200">
                <a:solidFill>
                  <a:srgbClr val="990000"/>
                </a:solidFill>
                <a:effectLst/>
              </a:rPr>
              <a:t>=======&gt; B) VERDADEIRO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25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1" grpId="0" autoUpdateAnimBg="0"/>
      <p:bldP spid="22532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663300"/>
                </a:solidFill>
              </a:rPr>
              <a:t>FALSO / VERDADEIRO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46125" y="2103438"/>
            <a:ext cx="7802563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14 - A região de depleção ou barreira de po-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tencial é uma característica dos cristais </a:t>
            </a:r>
            <a:r>
              <a:rPr lang="en-US" altLang="pt-BR" sz="3200">
                <a:solidFill>
                  <a:srgbClr val="CC0000"/>
                </a:solidFill>
                <a:effectLst/>
              </a:rPr>
              <a:t>ex-</a:t>
            </a:r>
            <a:endParaRPr lang="en-US" altLang="pt-BR" sz="3200">
              <a:solidFill>
                <a:srgbClr val="006633"/>
              </a:solidFill>
              <a:effectLst/>
            </a:endParaRP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trínsecos...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489325" y="3808413"/>
            <a:ext cx="2838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CC0000"/>
                </a:solidFill>
                <a:effectLst/>
              </a:rPr>
              <a:t>a) falso</a:t>
            </a:r>
          </a:p>
          <a:p>
            <a:r>
              <a:rPr lang="en-US" altLang="pt-BR" sz="3600">
                <a:solidFill>
                  <a:srgbClr val="CC0000"/>
                </a:solidFill>
                <a:effectLst/>
              </a:rPr>
              <a:t>b) verdadeiro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25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  <p:bldP spid="23555" grpId="0" autoUpdateAnimBg="0"/>
      <p:bldP spid="23556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chemeClr val="accent2"/>
                </a:solidFill>
              </a:rPr>
              <a:t>15 - A polarização direta em um diodo consiste em: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93725" y="1951038"/>
            <a:ext cx="8018463" cy="2528887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663300"/>
                </a:solidFill>
                <a:effectLst/>
              </a:rPr>
              <a:t>a) anular a barreira de potencial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b) tornar o anodo mais negativo que o catodo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c) tornar o catodo mais positivo que o anodo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d) tornar o catodo mais negativo que o anodo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e) n.r.a.</a:t>
            </a:r>
          </a:p>
        </p:txBody>
      </p:sp>
      <p:graphicFrame>
        <p:nvGraphicFramePr>
          <p:cNvPr id="24580" name="Object 4"/>
          <p:cNvGraphicFramePr>
            <a:graphicFrameLocks/>
          </p:cNvGraphicFramePr>
          <p:nvPr/>
        </p:nvGraphicFramePr>
        <p:xfrm>
          <a:off x="3890963" y="4260850"/>
          <a:ext cx="1290637" cy="183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ClipArt" r:id="rId6" imgW="2571480" imgH="3660480" progId="MS_ClipArt_Gallery.2">
                  <p:embed/>
                </p:oleObj>
              </mc:Choice>
              <mc:Fallback>
                <p:oleObj name="ClipArt" r:id="rId6" imgW="2571480" imgH="36604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0963" y="4260850"/>
                        <a:ext cx="1290637" cy="183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 advAuto="0"/>
      <p:bldP spid="24579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006633"/>
                </a:solidFill>
              </a:rPr>
              <a:t>16 - A tensão de ruptura ou avalanche em um diodo ocorre quando: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17525" y="2103438"/>
            <a:ext cx="8053388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FF0066"/>
                </a:solidFill>
                <a:effectLst/>
              </a:rPr>
              <a:t>a) é excedida a corrente direta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b) é excedida a tensão direta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c) é excedida a corrente reversa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d) quando a barreirra de potencial é igual a 0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e) n.r.a.</a:t>
            </a:r>
          </a:p>
        </p:txBody>
      </p:sp>
      <p:graphicFrame>
        <p:nvGraphicFramePr>
          <p:cNvPr id="25604" name="Object 4"/>
          <p:cNvGraphicFramePr>
            <a:graphicFrameLocks/>
          </p:cNvGraphicFramePr>
          <p:nvPr/>
        </p:nvGraphicFramePr>
        <p:xfrm>
          <a:off x="4402138" y="4184650"/>
          <a:ext cx="1389062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ClipArt" r:id="rId7" imgW="2919240" imgH="3660480" progId="MS_ClipArt_Gallery.2">
                  <p:embed/>
                </p:oleObj>
              </mc:Choice>
              <mc:Fallback>
                <p:oleObj name="ClipArt" r:id="rId7" imgW="2919240" imgH="36604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2138" y="4184650"/>
                        <a:ext cx="1389062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  <p:bldP spid="256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6000" b="1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ATENÇÃO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727325" y="2117725"/>
            <a:ext cx="37544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400">
                <a:solidFill>
                  <a:srgbClr val="990000"/>
                </a:solidFill>
                <a:effectLst/>
              </a:rPr>
              <a:t>n.r.a. significa:</a:t>
            </a:r>
          </a:p>
        </p:txBody>
      </p:sp>
      <p:graphicFrame>
        <p:nvGraphicFramePr>
          <p:cNvPr id="8196" name="Object 4"/>
          <p:cNvGraphicFramePr>
            <a:graphicFrameLocks/>
          </p:cNvGraphicFramePr>
          <p:nvPr/>
        </p:nvGraphicFramePr>
        <p:xfrm>
          <a:off x="1162050" y="2965450"/>
          <a:ext cx="2038350" cy="248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ClipArt" r:id="rId7" imgW="3000240" imgH="3660480" progId="MS_ClipArt_Gallery.2">
                  <p:embed/>
                </p:oleObj>
              </mc:Choice>
              <mc:Fallback>
                <p:oleObj name="ClipArt" r:id="rId7" imgW="3000240" imgH="36604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2050" y="2965450"/>
                        <a:ext cx="2038350" cy="2487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098925" y="3535363"/>
            <a:ext cx="45593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nenhuma das repos-</a:t>
            </a:r>
          </a:p>
          <a:p>
            <a:r>
              <a:rPr lang="en-US" altLang="pt-BR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tas anteriores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25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25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25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725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  <p:bldP spid="8195" grpId="0" build="p" autoUpdateAnimBg="0" advAuto="0"/>
      <p:bldP spid="8197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>
                <a:solidFill>
                  <a:srgbClr val="FF0066"/>
                </a:solidFill>
              </a:rPr>
              <a:t>FALSO</a:t>
            </a:r>
            <a:r>
              <a:rPr lang="en-US" altLang="pt-BR"/>
              <a:t> / </a:t>
            </a:r>
            <a:r>
              <a:rPr lang="en-US" altLang="pt-BR">
                <a:solidFill>
                  <a:schemeClr val="accent2"/>
                </a:solidFill>
              </a:rPr>
              <a:t>VERDADEIRO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5900" y="2055813"/>
            <a:ext cx="88042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6633"/>
                </a:solidFill>
                <a:effectLst/>
              </a:rPr>
              <a:t>17 - Através da reta de carga, pode-se deter-</a:t>
            </a:r>
          </a:p>
          <a:p>
            <a:r>
              <a:rPr lang="en-US" altLang="pt-BR" sz="3600">
                <a:solidFill>
                  <a:srgbClr val="006633"/>
                </a:solidFill>
                <a:effectLst/>
              </a:rPr>
              <a:t>minar a tensão reversa de operação de um </a:t>
            </a:r>
          </a:p>
          <a:p>
            <a:r>
              <a:rPr lang="en-US" altLang="pt-BR" sz="3600">
                <a:solidFill>
                  <a:srgbClr val="006633"/>
                </a:solidFill>
                <a:effectLst/>
              </a:rPr>
              <a:t>diodo...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108325" y="4113213"/>
            <a:ext cx="2838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6600CC"/>
                </a:solidFill>
                <a:effectLst/>
              </a:rPr>
              <a:t>a) falso</a:t>
            </a:r>
          </a:p>
          <a:p>
            <a:r>
              <a:rPr lang="en-US" altLang="pt-BR" sz="3600">
                <a:solidFill>
                  <a:srgbClr val="6600CC"/>
                </a:solidFill>
                <a:effectLst/>
              </a:rPr>
              <a:t>b) verdadeiro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build="p" autoUpdateAnimBg="0" advAuto="0"/>
      <p:bldP spid="2662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solidFill>
            <a:srgbClr val="FFFFCC"/>
          </a:solidFill>
          <a:ln/>
        </p:spPr>
        <p:txBody>
          <a:bodyPr/>
          <a:lstStyle/>
          <a:p>
            <a:r>
              <a:rPr lang="en-US" altLang="pt-BR" sz="3200" b="1"/>
              <a:t>18 - Os diodos da figura abaixo estão polarizados, respectivamente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93725" y="1874838"/>
            <a:ext cx="3852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Obs: de cima p/baixo</a:t>
            </a:r>
          </a:p>
        </p:txBody>
      </p:sp>
      <p:graphicFrame>
        <p:nvGraphicFramePr>
          <p:cNvPr id="27652" name="Object 4"/>
          <p:cNvGraphicFramePr>
            <a:graphicFrameLocks/>
          </p:cNvGraphicFramePr>
          <p:nvPr>
            <p:ph type="body" sz="half" idx="1"/>
          </p:nvPr>
        </p:nvGraphicFramePr>
        <p:xfrm>
          <a:off x="152400" y="2740025"/>
          <a:ext cx="4476750" cy="297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Bitmap Image" r:id="rId8" imgW="2447648" imgH="1152485" progId="Paint.Picture">
                  <p:embed/>
                </p:oleObj>
              </mc:Choice>
              <mc:Fallback>
                <p:oleObj name="Bitmap Image" r:id="rId8" imgW="2447648" imgH="1152485" progId="Paint.Picture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740025"/>
                        <a:ext cx="4476750" cy="297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3810000" cy="4114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altLang="pt-BR" b="1">
                <a:solidFill>
                  <a:srgbClr val="CC0000"/>
                </a:solidFill>
              </a:rPr>
              <a:t>a) direta, direta, reversamente</a:t>
            </a:r>
          </a:p>
          <a:p>
            <a:pPr>
              <a:buFontTx/>
              <a:buNone/>
            </a:pPr>
            <a:r>
              <a:rPr lang="en-US" altLang="pt-BR" b="1">
                <a:solidFill>
                  <a:srgbClr val="CC0000"/>
                </a:solidFill>
              </a:rPr>
              <a:t>b) direta, reversa, reversamente</a:t>
            </a:r>
          </a:p>
          <a:p>
            <a:pPr>
              <a:buFontTx/>
              <a:buNone/>
            </a:pPr>
            <a:r>
              <a:rPr lang="en-US" altLang="pt-BR" b="1">
                <a:solidFill>
                  <a:srgbClr val="CC0000"/>
                </a:solidFill>
              </a:rPr>
              <a:t>c) direta, reversa, diretamente</a:t>
            </a:r>
          </a:p>
          <a:p>
            <a:pPr>
              <a:buFontTx/>
              <a:buNone/>
            </a:pPr>
            <a:r>
              <a:rPr lang="en-US" altLang="pt-BR" b="1">
                <a:solidFill>
                  <a:srgbClr val="CC0000"/>
                </a:solidFill>
              </a:rPr>
              <a:t>d) direta, direta, diretamente</a:t>
            </a:r>
          </a:p>
          <a:p>
            <a:pPr>
              <a:buFontTx/>
              <a:buNone/>
            </a:pPr>
            <a:r>
              <a:rPr lang="en-US" altLang="pt-BR" b="1">
                <a:solidFill>
                  <a:srgbClr val="CC0000"/>
                </a:solidFill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75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275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775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275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775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275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  <p:bldP spid="27651" grpId="0" build="p" autoUpdateAnimBg="0" advAuto="0"/>
      <p:bldP spid="27653" grpId="0" build="p" autoUpdateAnimBg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6600CC"/>
                </a:solidFill>
              </a:rPr>
              <a:t>19 - Quais diodos operam como chave eletrônica aberta ou estão despolarizados?</a:t>
            </a:r>
          </a:p>
        </p:txBody>
      </p:sp>
      <p:graphicFrame>
        <p:nvGraphicFramePr>
          <p:cNvPr id="28675" name="Object 3"/>
          <p:cNvGraphicFramePr>
            <a:graphicFrameLocks/>
          </p:cNvGraphicFramePr>
          <p:nvPr/>
        </p:nvGraphicFramePr>
        <p:xfrm>
          <a:off x="228600" y="2371725"/>
          <a:ext cx="4724400" cy="266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Bitmap Image" r:id="rId7" imgW="2104918" imgH="1190583" progId="Paint.Picture">
                  <p:embed/>
                </p:oleObj>
              </mc:Choice>
              <mc:Fallback>
                <p:oleObj name="Bitmap Image" r:id="rId7" imgW="2104918" imgH="1190583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71725"/>
                        <a:ext cx="4724400" cy="266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241925" y="2179638"/>
            <a:ext cx="252095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CC0000"/>
                </a:solidFill>
                <a:effectLst/>
              </a:rPr>
              <a:t>a) D1, D2, D3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b) D1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c) D2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d) D1, D2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e) D2, D3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  <p:bldP spid="28676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FF0066"/>
                </a:solidFill>
              </a:rPr>
              <a:t>FALSO / VERDADEIRO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17525" y="2255838"/>
            <a:ext cx="82089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00FF"/>
                </a:solidFill>
                <a:effectLst/>
              </a:rPr>
              <a:t>20 - A corrente reversa de um diodo de junção</a:t>
            </a: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é diretamente proporcional à temperatura...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812925" y="3960813"/>
            <a:ext cx="2838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006633"/>
                </a:solidFill>
                <a:effectLst/>
              </a:rPr>
              <a:t>a) falso</a:t>
            </a:r>
          </a:p>
          <a:p>
            <a:r>
              <a:rPr lang="en-US" altLang="pt-BR" sz="3600">
                <a:solidFill>
                  <a:srgbClr val="006633"/>
                </a:solidFill>
                <a:effectLst/>
              </a:rPr>
              <a:t>b) verdadeiro</a:t>
            </a:r>
          </a:p>
        </p:txBody>
      </p:sp>
      <p:graphicFrame>
        <p:nvGraphicFramePr>
          <p:cNvPr id="29701" name="Object 5"/>
          <p:cNvGraphicFramePr>
            <a:graphicFrameLocks/>
          </p:cNvGraphicFramePr>
          <p:nvPr/>
        </p:nvGraphicFramePr>
        <p:xfrm>
          <a:off x="5935663" y="3344863"/>
          <a:ext cx="998537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ClipArt" r:id="rId8" imgW="1376280" imgH="3662280" progId="MS_ClipArt_Gallery.2">
                  <p:embed/>
                </p:oleObj>
              </mc:Choice>
              <mc:Fallback>
                <p:oleObj name="ClipArt" r:id="rId8" imgW="1376280" imgH="3662280" progId="MS_ClipArt_Gallery.2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5663" y="3344863"/>
                        <a:ext cx="998537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825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725"/>
                            </p:stCondLst>
                            <p:childTnLst>
                              <p:par>
                                <p:cTn id="2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 advAuto="0"/>
      <p:bldP spid="29700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663300"/>
                </a:solidFill>
              </a:rPr>
              <a:t>F</a:t>
            </a:r>
            <a:r>
              <a:rPr lang="en-US" altLang="pt-BR" b="1">
                <a:solidFill>
                  <a:srgbClr val="FF0066"/>
                </a:solidFill>
              </a:rPr>
              <a:t>A</a:t>
            </a:r>
            <a:r>
              <a:rPr lang="en-US" altLang="pt-BR" b="1">
                <a:solidFill>
                  <a:srgbClr val="6600CC"/>
                </a:solidFill>
              </a:rPr>
              <a:t>L</a:t>
            </a:r>
            <a:r>
              <a:rPr lang="en-US" altLang="pt-BR" b="1">
                <a:solidFill>
                  <a:srgbClr val="006633"/>
                </a:solidFill>
              </a:rPr>
              <a:t>S</a:t>
            </a:r>
            <a:r>
              <a:rPr lang="en-US" altLang="pt-BR" b="1">
                <a:solidFill>
                  <a:srgbClr val="FF6633"/>
                </a:solidFill>
              </a:rPr>
              <a:t>O</a:t>
            </a:r>
            <a:r>
              <a:rPr lang="en-US" altLang="pt-BR" b="1"/>
              <a:t> / </a:t>
            </a:r>
            <a:r>
              <a:rPr lang="en-US" altLang="pt-BR" b="1">
                <a:solidFill>
                  <a:schemeClr val="accent2"/>
                </a:solidFill>
              </a:rPr>
              <a:t>V</a:t>
            </a:r>
            <a:r>
              <a:rPr lang="en-US" altLang="pt-BR" b="1">
                <a:solidFill>
                  <a:srgbClr val="CC0000"/>
                </a:solidFill>
              </a:rPr>
              <a:t>E</a:t>
            </a:r>
            <a:r>
              <a:rPr lang="en-US" altLang="pt-BR" b="1">
                <a:solidFill>
                  <a:srgbClr val="006633"/>
                </a:solidFill>
              </a:rPr>
              <a:t>R</a:t>
            </a:r>
            <a:r>
              <a:rPr lang="en-US" altLang="pt-BR" b="1">
                <a:solidFill>
                  <a:srgbClr val="FF33CC"/>
                </a:solidFill>
              </a:rPr>
              <a:t>D</a:t>
            </a:r>
            <a:r>
              <a:rPr lang="en-US" altLang="pt-BR" b="1">
                <a:solidFill>
                  <a:srgbClr val="66FF33"/>
                </a:solidFill>
              </a:rPr>
              <a:t>A</a:t>
            </a:r>
            <a:r>
              <a:rPr lang="en-US" altLang="pt-BR" b="1">
                <a:solidFill>
                  <a:srgbClr val="663300"/>
                </a:solidFill>
              </a:rPr>
              <a:t>D</a:t>
            </a:r>
            <a:r>
              <a:rPr lang="en-US" altLang="pt-BR" b="1">
                <a:solidFill>
                  <a:srgbClr val="FF6633"/>
                </a:solidFill>
              </a:rPr>
              <a:t>E</a:t>
            </a:r>
            <a:r>
              <a:rPr lang="en-US" altLang="pt-BR" b="1">
                <a:solidFill>
                  <a:srgbClr val="9900CC"/>
                </a:solidFill>
              </a:rPr>
              <a:t>I</a:t>
            </a:r>
            <a:r>
              <a:rPr lang="en-US" altLang="pt-BR" b="1">
                <a:solidFill>
                  <a:srgbClr val="FF6633"/>
                </a:solidFill>
              </a:rPr>
              <a:t>R</a:t>
            </a:r>
            <a:r>
              <a:rPr lang="en-US" altLang="pt-BR" b="1">
                <a:solidFill>
                  <a:srgbClr val="336600"/>
                </a:solidFill>
              </a:rPr>
              <a:t>O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203325" y="2332038"/>
            <a:ext cx="7205663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9900CC"/>
                </a:solidFill>
                <a:effectLst/>
              </a:rPr>
              <a:t>21 - Podemos afirmar que, à medida que</a:t>
            </a:r>
          </a:p>
          <a:p>
            <a:r>
              <a:rPr lang="en-US" altLang="pt-BR" sz="3200">
                <a:solidFill>
                  <a:srgbClr val="9900CC"/>
                </a:solidFill>
                <a:effectLst/>
              </a:rPr>
              <a:t>a temperatura aumenta, a tensão direta</a:t>
            </a:r>
          </a:p>
          <a:p>
            <a:r>
              <a:rPr lang="en-US" altLang="pt-BR" sz="3200">
                <a:solidFill>
                  <a:srgbClr val="9900CC"/>
                </a:solidFill>
                <a:effectLst/>
              </a:rPr>
              <a:t>diminui...</a:t>
            </a:r>
          </a:p>
        </p:txBody>
      </p:sp>
      <p:graphicFrame>
        <p:nvGraphicFramePr>
          <p:cNvPr id="30724" name="Object 4"/>
          <p:cNvGraphicFramePr>
            <a:graphicFrameLocks/>
          </p:cNvGraphicFramePr>
          <p:nvPr/>
        </p:nvGraphicFramePr>
        <p:xfrm>
          <a:off x="914400" y="3946525"/>
          <a:ext cx="7239000" cy="214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name="ClipArt" r:id="rId8" imgW="3659040" imgH="2155680" progId="MS_ClipArt_Gallery.2">
                  <p:embed/>
                </p:oleObj>
              </mc:Choice>
              <mc:Fallback>
                <p:oleObj name="ClipArt" r:id="rId8" imgW="3659040" imgH="215568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946525"/>
                        <a:ext cx="7239000" cy="214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336925" y="4084638"/>
            <a:ext cx="254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336600"/>
                </a:solidFill>
                <a:effectLst/>
              </a:rPr>
              <a:t>a) falso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b) verdadeiro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25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wri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  <p:bldP spid="30723" grpId="0" autoUpdateAnimBg="0"/>
      <p:bldP spid="30725" grpId="0" build="p" autoUpdateAnimBg="0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D60093"/>
                </a:solidFill>
              </a:rPr>
              <a:t>22 - No processo de retificação de ½ onda, de uma tensão alternada</a:t>
            </a:r>
            <a:br>
              <a:rPr lang="en-US" altLang="pt-BR" sz="3200" b="1">
                <a:solidFill>
                  <a:srgbClr val="D60093"/>
                </a:solidFill>
              </a:rPr>
            </a:br>
            <a:r>
              <a:rPr lang="en-US" altLang="pt-BR" sz="3200" b="1">
                <a:solidFill>
                  <a:srgbClr val="D60093"/>
                </a:solidFill>
              </a:rPr>
              <a:t>podemos considerar: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93725" y="2027238"/>
            <a:ext cx="7735888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336600"/>
                </a:solidFill>
                <a:effectLst/>
              </a:rPr>
              <a:t>a) o diodo operando como chave eletrônica 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aberta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b) o diodo operando como chave eletrônica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fechada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c) o diodo operando como chave eletrônica 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que abre e fecha à velocidade da freqüência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d) o diodo não opera como chave eletrônica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e) n.r.a.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/>
      <p:bldP spid="3174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FF0066"/>
                </a:solidFill>
              </a:rPr>
              <a:t>23 - A tensão de trabalho de um diodo refere-se a tensão: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41325" y="2027238"/>
            <a:ext cx="8177213" cy="35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663300"/>
                </a:solidFill>
                <a:effectLst/>
              </a:rPr>
              <a:t>a) nos extremos do diodo quando reversamen-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te polarizado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b) nos extremos do diodo quando diretamente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polarizado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c) de ruptura quando diretamente polarizado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d) direta quando diretamente polarizado</a:t>
            </a:r>
          </a:p>
          <a:p>
            <a:r>
              <a:rPr lang="en-US" altLang="pt-BR" sz="3200">
                <a:solidFill>
                  <a:srgbClr val="663300"/>
                </a:solidFill>
                <a:effectLst/>
              </a:rPr>
              <a:t>e) n.r.a.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3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3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3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3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3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336600"/>
                </a:solidFill>
              </a:rPr>
              <a:t>24 - Na retificação de onda completa com ponto de neutro, necessita-se de: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17525" y="2027238"/>
            <a:ext cx="7916863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FF0066"/>
                </a:solidFill>
                <a:effectLst/>
              </a:rPr>
              <a:t>a) duas tensões iguais defasadas entre si 180º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b) duas tensões iguais defasadas entre si 90º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c) duas tensões diferentes, porém, defasadas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entre si 0º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d) qualquer tensão, desde que sejam defasa-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das entre si 360º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e) não necessita de tensões defasadas entre si</a:t>
            </a:r>
          </a:p>
          <a:p>
            <a:endParaRPr lang="en-US" altLang="pt-BR" sz="3200">
              <a:solidFill>
                <a:srgbClr val="FF0066"/>
              </a:solidFill>
              <a:effectLst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/>
              <a:t>FALSO / </a:t>
            </a:r>
            <a:r>
              <a:rPr lang="en-US" altLang="pt-BR" b="1">
                <a:solidFill>
                  <a:srgbClr val="663300"/>
                </a:solidFill>
              </a:rPr>
              <a:t>VERDADEIRO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41325" y="2027238"/>
            <a:ext cx="809625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336600"/>
                </a:solidFill>
                <a:effectLst/>
              </a:rPr>
              <a:t>25 - A grande vantagem do retificador de on-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da completa em ponte, é que a tensão retifica-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da mantém uma relação de fase em relação à</a:t>
            </a:r>
          </a:p>
          <a:p>
            <a:r>
              <a:rPr lang="en-US" altLang="pt-BR" sz="3200">
                <a:solidFill>
                  <a:srgbClr val="336600"/>
                </a:solidFill>
                <a:effectLst/>
              </a:rPr>
              <a:t>tensão a ser retificada de pelo menos 180º...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60725" y="4341813"/>
            <a:ext cx="2838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chemeClr val="accent2"/>
                </a:solidFill>
                <a:effectLst/>
              </a:rPr>
              <a:t>a) falso</a:t>
            </a:r>
          </a:p>
          <a:p>
            <a:r>
              <a:rPr lang="en-US" altLang="pt-BR" sz="3600">
                <a:solidFill>
                  <a:schemeClr val="accent2"/>
                </a:solidFill>
                <a:effectLst/>
              </a:rPr>
              <a:t>b) verdadeiro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utoUpdateAnimBg="0" advAuto="0"/>
      <p:bldP spid="34820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581400" y="1828800"/>
            <a:ext cx="1149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6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124200" y="2438400"/>
            <a:ext cx="57610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80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25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615950"/>
            <a:ext cx="7759700" cy="1130300"/>
          </a:xfrm>
          <a:solidFill>
            <a:srgbClr val="FFFFCC"/>
          </a:solidFill>
          <a:ln w="12700" cap="flat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sz="3200" b="1">
                <a:solidFill>
                  <a:schemeClr val="accent2"/>
                </a:solidFill>
              </a:rPr>
              <a:t>1 - A principal característica de um semicondutor intrínseco é: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90513" y="1874838"/>
            <a:ext cx="8705850" cy="35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CC0000"/>
                </a:solidFill>
                <a:effectLst/>
              </a:rPr>
              <a:t>a) sua característica de condução em baixas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temperaturas</a:t>
            </a:r>
            <a:endParaRPr lang="en-US" altLang="pt-BR" sz="3200">
              <a:effectLst/>
            </a:endParaRP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b) ser um isolante perfeito em altas temperaturas</a:t>
            </a:r>
            <a:endParaRPr lang="en-US" altLang="pt-BR" sz="3200">
              <a:effectLst/>
            </a:endParaRP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c) conduzir bem em um sentido e conduzir mal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no sentido reverso</a:t>
            </a:r>
            <a:endParaRPr lang="en-US" altLang="pt-BR" sz="3200">
              <a:effectLst/>
            </a:endParaRP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d) permitir a fabricação de semicondutores</a:t>
            </a:r>
            <a:endParaRPr lang="en-US" altLang="pt-BR" sz="3200">
              <a:effectLst/>
            </a:endParaRPr>
          </a:p>
          <a:p>
            <a:r>
              <a:rPr lang="en-US" altLang="pt-BR" sz="3200">
                <a:solidFill>
                  <a:srgbClr val="0000FF"/>
                </a:solidFill>
                <a:effectLst/>
              </a:rPr>
              <a:t>e) n.r.a.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 autoUpdateAnimBg="0"/>
      <p:bldP spid="9219" grpId="0" build="p" autoUpdateAnimBg="0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altLang="pt-BR" sz="6600" b="1">
                <a:solidFill>
                  <a:srgbClr val="9900CC"/>
                </a:solidFill>
              </a:rPr>
              <a:t>GABARITO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050925" y="1538288"/>
            <a:ext cx="8255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2800">
                <a:solidFill>
                  <a:srgbClr val="336600"/>
                </a:solidFill>
                <a:effectLst/>
              </a:rPr>
              <a:t>1) E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2) E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3) C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4) B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5) C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6) C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7) D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8) A</a:t>
            </a:r>
          </a:p>
          <a:p>
            <a:r>
              <a:rPr lang="en-US" altLang="pt-BR" sz="2800">
                <a:solidFill>
                  <a:srgbClr val="336600"/>
                </a:solidFill>
                <a:effectLst/>
              </a:rPr>
              <a:t>9) C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413125" y="1538288"/>
            <a:ext cx="10033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2800">
                <a:solidFill>
                  <a:srgbClr val="D60093"/>
                </a:solidFill>
                <a:effectLst/>
              </a:rPr>
              <a:t>10) A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11) B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12) E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13) B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14) A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15) C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16) E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17) A</a:t>
            </a:r>
          </a:p>
          <a:p>
            <a:r>
              <a:rPr lang="en-US" altLang="pt-BR" sz="2800">
                <a:solidFill>
                  <a:srgbClr val="D60093"/>
                </a:solidFill>
                <a:effectLst/>
              </a:rPr>
              <a:t>18) C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699125" y="1614488"/>
            <a:ext cx="1003300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2800">
                <a:solidFill>
                  <a:schemeClr val="accent2"/>
                </a:solidFill>
                <a:effectLst/>
              </a:rPr>
              <a:t>19) A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20) B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21) B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22) C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23) A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24) A</a:t>
            </a:r>
          </a:p>
          <a:p>
            <a:r>
              <a:rPr lang="en-US" altLang="pt-BR" sz="2800">
                <a:solidFill>
                  <a:schemeClr val="accent2"/>
                </a:solidFill>
                <a:effectLst/>
              </a:rPr>
              <a:t>25) A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  <p:bldP spid="36868" grpId="0" autoUpdateAnimBg="0"/>
      <p:bldP spid="3686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92150" y="615950"/>
            <a:ext cx="7759700" cy="1130300"/>
          </a:xfrm>
          <a:noFill/>
          <a:ln w="12700" cap="flat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pt-BR" sz="3200" b="1">
                <a:solidFill>
                  <a:srgbClr val="006633"/>
                </a:solidFill>
              </a:rPr>
              <a:t>2 - A finalidade da dopagem em um cristal intrínseco é: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17525" y="1874838"/>
            <a:ext cx="8062913" cy="39909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effectLst/>
              </a:rPr>
              <a:t>a) criar portadores minoritários</a:t>
            </a:r>
          </a:p>
          <a:p>
            <a:r>
              <a:rPr lang="en-US" altLang="pt-BR" sz="3200">
                <a:effectLst/>
              </a:rPr>
              <a:t>b) criar cargas de forma a moverem-se livre-</a:t>
            </a:r>
          </a:p>
          <a:p>
            <a:r>
              <a:rPr lang="en-US" altLang="pt-BR" sz="3200">
                <a:effectLst/>
              </a:rPr>
              <a:t>mente com o aumento da temperatura</a:t>
            </a:r>
          </a:p>
          <a:p>
            <a:r>
              <a:rPr lang="en-US" altLang="pt-BR" sz="3200">
                <a:effectLst/>
              </a:rPr>
              <a:t>c) evitar o aparecimento de portadores majo-</a:t>
            </a:r>
          </a:p>
          <a:p>
            <a:r>
              <a:rPr lang="en-US" altLang="pt-BR" sz="3200">
                <a:effectLst/>
              </a:rPr>
              <a:t>ritários</a:t>
            </a:r>
          </a:p>
          <a:p>
            <a:r>
              <a:rPr lang="en-US" altLang="pt-BR" sz="3200">
                <a:effectLst/>
              </a:rPr>
              <a:t>d) evitar o aparecimento de portadores mino-</a:t>
            </a:r>
          </a:p>
          <a:p>
            <a:r>
              <a:rPr lang="en-US" altLang="pt-BR" sz="3200">
                <a:effectLst/>
              </a:rPr>
              <a:t>ritários</a:t>
            </a:r>
          </a:p>
          <a:p>
            <a:r>
              <a:rPr lang="en-US" altLang="pt-BR" sz="3200">
                <a:effectLst/>
              </a:rPr>
              <a:t>e) n.r.a.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 autoUpdateAnimBg="0"/>
      <p:bldP spid="1024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990000"/>
                </a:solidFill>
              </a:rPr>
              <a:t>3 - A principal característica de uma junção PN é: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93725" y="2103438"/>
            <a:ext cx="763270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a) permitir a fabricação de transistores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b) permitir a construção de diodos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c) conduzir corrente em uma única direção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d) atuar como chave eletrônica fechada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e) n.r.a.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050925" y="4922838"/>
            <a:ext cx="2601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&gt;&gt;&gt;&gt;&gt;&gt;&gt;&gt;&gt;&gt; </a:t>
            </a:r>
          </a:p>
        </p:txBody>
      </p:sp>
      <p:graphicFrame>
        <p:nvGraphicFramePr>
          <p:cNvPr id="11269" name="Object 5"/>
          <p:cNvGraphicFramePr>
            <a:graphicFrameLocks/>
          </p:cNvGraphicFramePr>
          <p:nvPr/>
        </p:nvGraphicFramePr>
        <p:xfrm>
          <a:off x="3724275" y="4791075"/>
          <a:ext cx="1838325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Bitmap Image" r:id="rId8" imgW="618850" imgH="314305" progId="Paint.Picture">
                  <p:embed/>
                </p:oleObj>
              </mc:Choice>
              <mc:Fallback>
                <p:oleObj name="Bitmap Image" r:id="rId8" imgW="618850" imgH="314305" progId="Paint.Picture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4791075"/>
                        <a:ext cx="1838325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775325" y="4922838"/>
            <a:ext cx="2268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&gt;&gt;&gt;&gt;&gt;&gt;&gt;&gt;&gt;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lide Projecto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67" grpId="0" build="p" autoUpdateAnimBg="0" advAuto="0"/>
      <p:bldP spid="11268" grpId="0" build="p" autoUpdateAnimBg="0" advAuto="0"/>
      <p:bldP spid="11270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b="1">
                <a:solidFill>
                  <a:srgbClr val="006633"/>
                </a:solidFill>
              </a:rPr>
              <a:t>FALSO </a:t>
            </a:r>
            <a:r>
              <a:rPr lang="en-US" altLang="pt-BR" b="1">
                <a:solidFill>
                  <a:srgbClr val="0000FF"/>
                </a:solidFill>
              </a:rPr>
              <a:t>/ </a:t>
            </a:r>
            <a:r>
              <a:rPr lang="en-US" altLang="pt-BR" b="1">
                <a:solidFill>
                  <a:srgbClr val="990000"/>
                </a:solidFill>
              </a:rPr>
              <a:t>VERDADEIRO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46125" y="2179638"/>
            <a:ext cx="7532688" cy="155416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4 - Os semicondutores possuem coeficiente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negativo, isto é, a resistência diminui com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o aumento da temperatura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108325" y="4237038"/>
            <a:ext cx="2543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FF0066"/>
                </a:solidFill>
                <a:effectLst/>
              </a:rPr>
              <a:t>a) falso</a:t>
            </a:r>
          </a:p>
          <a:p>
            <a:r>
              <a:rPr lang="en-US" altLang="pt-BR" sz="3200">
                <a:solidFill>
                  <a:srgbClr val="FF0066"/>
                </a:solidFill>
                <a:effectLst/>
              </a:rPr>
              <a:t>b) verdadeiro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25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animBg="1" autoUpdateAnimBg="0"/>
      <p:bldP spid="12292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200" b="1">
                <a:solidFill>
                  <a:srgbClr val="CC0000"/>
                </a:solidFill>
              </a:rPr>
              <a:t>5 - Um material cujos átomos tendem a permanecer em suas camadas de valência são denominados:</a:t>
            </a:r>
          </a:p>
        </p:txBody>
      </p:sp>
      <p:graphicFrame>
        <p:nvGraphicFramePr>
          <p:cNvPr id="13315" name="Object 3"/>
          <p:cNvGraphicFramePr>
            <a:graphicFrameLocks/>
          </p:cNvGraphicFramePr>
          <p:nvPr/>
        </p:nvGraphicFramePr>
        <p:xfrm>
          <a:off x="908050" y="2781300"/>
          <a:ext cx="3649663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ClipArt" r:id="rId7" imgW="3659040" imgH="1590480" progId="MS_ClipArt_Gallery.2">
                  <p:embed/>
                </p:oleObj>
              </mc:Choice>
              <mc:Fallback>
                <p:oleObj name="ClipArt" r:id="rId7" imgW="3659040" imgH="1590480" progId="MS_ClipArt_Gallery.2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2781300"/>
                        <a:ext cx="3649663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937125" y="2332038"/>
            <a:ext cx="3333750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006633"/>
                </a:solidFill>
                <a:effectLst/>
              </a:rPr>
              <a:t>a) semicondutores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b) condutores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c) isolantes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d) íons positivos</a:t>
            </a:r>
          </a:p>
          <a:p>
            <a:r>
              <a:rPr lang="en-US" altLang="pt-BR" sz="3200">
                <a:solidFill>
                  <a:srgbClr val="006633"/>
                </a:solidFill>
                <a:effectLst/>
              </a:rPr>
              <a:t>e) n.r.a.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6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006633"/>
                </a:solidFill>
              </a:rPr>
              <a:t>6 - Os três semicondutores mais conhecidos são: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46125" y="2255838"/>
            <a:ext cx="5138738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CC0000"/>
                </a:solidFill>
                <a:effectLst/>
              </a:rPr>
              <a:t>a) Prata, alumínio, boro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b) Carbono, silício, cobre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c) Silício, germânio, carbono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d) Arsênio, alumínio, ouro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e) Boro, gálio, prata</a:t>
            </a:r>
          </a:p>
        </p:txBody>
      </p:sp>
      <p:graphicFrame>
        <p:nvGraphicFramePr>
          <p:cNvPr id="14340" name="Object 4"/>
          <p:cNvGraphicFramePr>
            <a:graphicFrameLocks/>
          </p:cNvGraphicFramePr>
          <p:nvPr/>
        </p:nvGraphicFramePr>
        <p:xfrm>
          <a:off x="6307138" y="2051050"/>
          <a:ext cx="1690687" cy="364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ClipArt" r:id="rId6" imgW="1699920" imgH="3659040" progId="MS_ClipArt_Gallery.2">
                  <p:embed/>
                </p:oleObj>
              </mc:Choice>
              <mc:Fallback>
                <p:oleObj name="ClipArt" r:id="rId6" imgW="1699920" imgH="365904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7138" y="2051050"/>
                        <a:ext cx="1690687" cy="364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  <a:noFill/>
          <a:ln/>
        </p:spPr>
        <p:txBody>
          <a:bodyPr/>
          <a:lstStyle/>
          <a:p>
            <a:r>
              <a:rPr lang="en-US" altLang="pt-BR" sz="3600" b="1">
                <a:solidFill>
                  <a:srgbClr val="6600CC"/>
                </a:solidFill>
              </a:rPr>
              <a:t>7 - A figura abaixo mostra:</a:t>
            </a:r>
          </a:p>
        </p:txBody>
      </p:sp>
      <p:graphicFrame>
        <p:nvGraphicFramePr>
          <p:cNvPr id="15363" name="Object 3"/>
          <p:cNvGraphicFramePr>
            <a:graphicFrameLocks/>
          </p:cNvGraphicFramePr>
          <p:nvPr/>
        </p:nvGraphicFramePr>
        <p:xfrm>
          <a:off x="652463" y="1900238"/>
          <a:ext cx="3856037" cy="373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Bitmap Image" r:id="rId6" imgW="1885902" imgH="1828666" progId="Paint.Picture">
                  <p:embed/>
                </p:oleObj>
              </mc:Choice>
              <mc:Fallback>
                <p:oleObj name="Bitmap Image" r:id="rId6" imgW="1885902" imgH="1828666" progId="Paint.Picture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3" y="1900238"/>
                        <a:ext cx="3856037" cy="37385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708525" y="1341438"/>
            <a:ext cx="3932238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pt-BR" sz="3200">
                <a:solidFill>
                  <a:srgbClr val="CC0000"/>
                </a:solidFill>
                <a:effectLst/>
              </a:rPr>
              <a:t>a) uma treliça triva-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lente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b) uma treliça penta-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valente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c) um processo de do-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pagem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d) uma ligação cova-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lente</a:t>
            </a:r>
          </a:p>
          <a:p>
            <a:r>
              <a:rPr lang="en-US" altLang="pt-BR" sz="3200">
                <a:solidFill>
                  <a:srgbClr val="CC0000"/>
                </a:solidFill>
                <a:effectLst/>
              </a:rPr>
              <a:t>e) n.r.a.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creeching Brak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  <p:bldP spid="15364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pt-BR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1116</Words>
  <Application>Microsoft Office PowerPoint</Application>
  <PresentationFormat>Apresentação na tela (4:3)</PresentationFormat>
  <Paragraphs>213</Paragraphs>
  <Slides>30</Slides>
  <Notes>30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30</vt:i4>
      </vt:variant>
    </vt:vector>
  </HeadingPairs>
  <TitlesOfParts>
    <vt:vector size="36" baseType="lpstr">
      <vt:lpstr>Times New Roman</vt:lpstr>
      <vt:lpstr>Algerian</vt:lpstr>
      <vt:lpstr>Wingdings</vt:lpstr>
      <vt:lpstr>Default Design</vt:lpstr>
      <vt:lpstr>ClipArt</vt:lpstr>
      <vt:lpstr>Bitmap Image</vt:lpstr>
      <vt:lpstr>AVALIAÇÃO DE ELETRÔNICA GERAL</vt:lpstr>
      <vt:lpstr>ATENÇÃO</vt:lpstr>
      <vt:lpstr>1 - A principal característica de um semicondutor intrínseco é:</vt:lpstr>
      <vt:lpstr>2 - A finalidade da dopagem em um cristal intrínseco é:</vt:lpstr>
      <vt:lpstr>3 - A principal característica de uma junção PN é:</vt:lpstr>
      <vt:lpstr>FALSO / VERDADEIRO</vt:lpstr>
      <vt:lpstr>5 - Um material cujos átomos tendem a permanecer em suas camadas de valência são denominados:</vt:lpstr>
      <vt:lpstr>6 - Os três semicondutores mais conhecidos são:</vt:lpstr>
      <vt:lpstr>7 - A figura abaixo mostra:</vt:lpstr>
      <vt:lpstr>FALSO / VERDADEIRO</vt:lpstr>
      <vt:lpstr>Apresentação do PowerPoint</vt:lpstr>
      <vt:lpstr>9- A corrente eletrônica em um cristal intrínseco deve-se a:</vt:lpstr>
      <vt:lpstr>10 - A figura abaixo mostra:</vt:lpstr>
      <vt:lpstr>FALSO / VERDADEIRO</vt:lpstr>
      <vt:lpstr>12 - Nos cristais extrínsecos, prevalece:</vt:lpstr>
      <vt:lpstr>FALSO / VERDADEIRO</vt:lpstr>
      <vt:lpstr>FALSO / VERDADEIRO</vt:lpstr>
      <vt:lpstr>15 - A polarização direta em um diodo consiste em:</vt:lpstr>
      <vt:lpstr>16 - A tensão de ruptura ou avalanche em um diodo ocorre quando:</vt:lpstr>
      <vt:lpstr>FALSO / VERDADEIRO</vt:lpstr>
      <vt:lpstr>18 - Os diodos da figura abaixo estão polarizados, respectivamente</vt:lpstr>
      <vt:lpstr>19 - Quais diodos operam como chave eletrônica aberta ou estão despolarizados?</vt:lpstr>
      <vt:lpstr>FALSO / VERDADEIRO</vt:lpstr>
      <vt:lpstr>FALSO / VERDADEIRO</vt:lpstr>
      <vt:lpstr>22 - No processo de retificação de ½ onda, de uma tensão alternada podemos considerar:</vt:lpstr>
      <vt:lpstr>23 - A tensão de trabalho de um diodo refere-se a tensão:</vt:lpstr>
      <vt:lpstr>24 - Na retificação de onda completa com ponto de neutro, necessita-se de:</vt:lpstr>
      <vt:lpstr>FALSO / VERDADEIRO</vt:lpstr>
      <vt:lpstr>Apresentação do PowerPoint</vt:lpstr>
      <vt:lpstr>GABARITO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AVALIAÇÃO DE ELETRÔNICA GERAL</dc:title>
  <dc:creator>EDGAR ZUIM</dc:creator>
  <cp:lastModifiedBy>Edgar Zuim</cp:lastModifiedBy>
  <cp:revision>12</cp:revision>
  <dcterms:created xsi:type="dcterms:W3CDTF">1997-04-08T19:22:24Z</dcterms:created>
  <dcterms:modified xsi:type="dcterms:W3CDTF">2015-12-24T12:50:20Z</dcterms:modified>
</cp:coreProperties>
</file>